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8"/>
  </p:notesMasterIdLst>
  <p:sldIdLst>
    <p:sldId id="356" r:id="rId2"/>
    <p:sldId id="437" r:id="rId3"/>
    <p:sldId id="439" r:id="rId4"/>
    <p:sldId id="436" r:id="rId5"/>
    <p:sldId id="338" r:id="rId6"/>
    <p:sldId id="340" r:id="rId7"/>
    <p:sldId id="333" r:id="rId8"/>
    <p:sldId id="339" r:id="rId9"/>
    <p:sldId id="342" r:id="rId10"/>
    <p:sldId id="289" r:id="rId11"/>
    <p:sldId id="337" r:id="rId12"/>
    <p:sldId id="336" r:id="rId13"/>
    <p:sldId id="335" r:id="rId14"/>
    <p:sldId id="341" r:id="rId15"/>
    <p:sldId id="288" r:id="rId16"/>
    <p:sldId id="357" r:id="rId17"/>
    <p:sldId id="334" r:id="rId18"/>
    <p:sldId id="262" r:id="rId19"/>
    <p:sldId id="359" r:id="rId20"/>
    <p:sldId id="361" r:id="rId21"/>
    <p:sldId id="360" r:id="rId22"/>
    <p:sldId id="290" r:id="rId23"/>
    <p:sldId id="349" r:id="rId24"/>
    <p:sldId id="348" r:id="rId25"/>
    <p:sldId id="347" r:id="rId26"/>
    <p:sldId id="346" r:id="rId27"/>
    <p:sldId id="345" r:id="rId28"/>
    <p:sldId id="344" r:id="rId29"/>
    <p:sldId id="343" r:id="rId30"/>
    <p:sldId id="352" r:id="rId31"/>
    <p:sldId id="351" r:id="rId32"/>
    <p:sldId id="364" r:id="rId33"/>
    <p:sldId id="363" r:id="rId34"/>
    <p:sldId id="405" r:id="rId35"/>
    <p:sldId id="407" r:id="rId36"/>
    <p:sldId id="406" r:id="rId37"/>
    <p:sldId id="408" r:id="rId38"/>
    <p:sldId id="454" r:id="rId39"/>
    <p:sldId id="440" r:id="rId40"/>
    <p:sldId id="460" r:id="rId41"/>
    <p:sldId id="365" r:id="rId42"/>
    <p:sldId id="438" r:id="rId43"/>
    <p:sldId id="431" r:id="rId44"/>
    <p:sldId id="425" r:id="rId45"/>
    <p:sldId id="426" r:id="rId46"/>
    <p:sldId id="287" r:id="rId47"/>
    <p:sldId id="285" r:id="rId48"/>
    <p:sldId id="278" r:id="rId49"/>
    <p:sldId id="286" r:id="rId50"/>
    <p:sldId id="284" r:id="rId51"/>
    <p:sldId id="366" r:id="rId52"/>
    <p:sldId id="367" r:id="rId53"/>
    <p:sldId id="279" r:id="rId54"/>
    <p:sldId id="280" r:id="rId55"/>
    <p:sldId id="409" r:id="rId56"/>
    <p:sldId id="410" r:id="rId57"/>
    <p:sldId id="411" r:id="rId58"/>
    <p:sldId id="412" r:id="rId59"/>
    <p:sldId id="441" r:id="rId60"/>
    <p:sldId id="461" r:id="rId61"/>
    <p:sldId id="368" r:id="rId62"/>
    <p:sldId id="432" r:id="rId63"/>
    <p:sldId id="442" r:id="rId64"/>
    <p:sldId id="433" r:id="rId65"/>
    <p:sldId id="275" r:id="rId66"/>
    <p:sldId id="276" r:id="rId67"/>
    <p:sldId id="273" r:id="rId68"/>
    <p:sldId id="274" r:id="rId69"/>
    <p:sldId id="282" r:id="rId70"/>
    <p:sldId id="271" r:id="rId71"/>
    <p:sldId id="277" r:id="rId72"/>
    <p:sldId id="353" r:id="rId73"/>
    <p:sldId id="268" r:id="rId74"/>
    <p:sldId id="281" r:id="rId75"/>
    <p:sldId id="369" r:id="rId76"/>
    <p:sldId id="269" r:id="rId77"/>
    <p:sldId id="272" r:id="rId78"/>
    <p:sldId id="260" r:id="rId79"/>
    <p:sldId id="258" r:id="rId80"/>
    <p:sldId id="261" r:id="rId81"/>
    <p:sldId id="413" r:id="rId82"/>
    <p:sldId id="414" r:id="rId83"/>
    <p:sldId id="415" r:id="rId84"/>
    <p:sldId id="416" r:id="rId85"/>
    <p:sldId id="427" r:id="rId86"/>
    <p:sldId id="428" r:id="rId87"/>
    <p:sldId id="455" r:id="rId88"/>
    <p:sldId id="445" r:id="rId89"/>
    <p:sldId id="462" r:id="rId90"/>
    <p:sldId id="370" r:id="rId91"/>
    <p:sldId id="444" r:id="rId92"/>
    <p:sldId id="443" r:id="rId93"/>
    <p:sldId id="447" r:id="rId94"/>
    <p:sldId id="316" r:id="rId95"/>
    <p:sldId id="375" r:id="rId96"/>
    <p:sldId id="378" r:id="rId97"/>
    <p:sldId id="379" r:id="rId98"/>
    <p:sldId id="377" r:id="rId99"/>
    <p:sldId id="376" r:id="rId100"/>
    <p:sldId id="386" r:id="rId101"/>
    <p:sldId id="384" r:id="rId102"/>
    <p:sldId id="383" r:id="rId103"/>
    <p:sldId id="387" r:id="rId104"/>
    <p:sldId id="382" r:id="rId105"/>
    <p:sldId id="380" r:id="rId106"/>
    <p:sldId id="381" r:id="rId107"/>
    <p:sldId id="385" r:id="rId108"/>
    <p:sldId id="388" r:id="rId109"/>
    <p:sldId id="390" r:id="rId110"/>
    <p:sldId id="402" r:id="rId111"/>
    <p:sldId id="417" r:id="rId112"/>
    <p:sldId id="418" r:id="rId113"/>
    <p:sldId id="419" r:id="rId114"/>
    <p:sldId id="420" r:id="rId115"/>
    <p:sldId id="429" r:id="rId116"/>
    <p:sldId id="430" r:id="rId117"/>
    <p:sldId id="446" r:id="rId118"/>
    <p:sldId id="463" r:id="rId119"/>
    <p:sldId id="374" r:id="rId120"/>
    <p:sldId id="434" r:id="rId121"/>
    <p:sldId id="449" r:id="rId122"/>
    <p:sldId id="435" r:id="rId123"/>
    <p:sldId id="389" r:id="rId124"/>
    <p:sldId id="317" r:id="rId125"/>
    <p:sldId id="298" r:id="rId126"/>
    <p:sldId id="310" r:id="rId127"/>
    <p:sldId id="305" r:id="rId128"/>
    <p:sldId id="294" r:id="rId129"/>
    <p:sldId id="293" r:id="rId130"/>
    <p:sldId id="371" r:id="rId131"/>
    <p:sldId id="312" r:id="rId132"/>
    <p:sldId id="307" r:id="rId133"/>
    <p:sldId id="299" r:id="rId134"/>
    <p:sldId id="373" r:id="rId135"/>
    <p:sldId id="372" r:id="rId136"/>
    <p:sldId id="263" r:id="rId137"/>
    <p:sldId id="264" r:id="rId138"/>
    <p:sldId id="296" r:id="rId139"/>
    <p:sldId id="297" r:id="rId140"/>
    <p:sldId id="328" r:id="rId141"/>
    <p:sldId id="322" r:id="rId142"/>
    <p:sldId id="403" r:id="rId143"/>
    <p:sldId id="421" r:id="rId144"/>
    <p:sldId id="422" r:id="rId145"/>
    <p:sldId id="448" r:id="rId146"/>
    <p:sldId id="464" r:id="rId147"/>
  </p:sldIdLst>
  <p:sldSz cx="9144000" cy="6858000" type="screen4x3"/>
  <p:notesSz cx="6858000" cy="9144000"/>
  <p:defaultTextStyle>
    <a:defPPr>
      <a:defRPr lang="nl-NL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notesMaster" Target="notesMasters/notesMaster1.xml"/><Relationship Id="rId15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5BB87-AA03-4402-B7E1-C979886920B3}" type="datetimeFigureOut">
              <a:rPr lang="nl-NL" smtClean="0"/>
              <a:t>26-6-2016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3B3C1-B595-42DC-9C8C-9C220D6A27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954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C85BF-DB36-4477-8EA5-421AF9F6C472}" type="slidenum">
              <a:rPr lang="nl-NL" smtClean="0"/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9905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C85BF-DB36-4477-8EA5-421AF9F6C472}" type="slidenum">
              <a:rPr lang="nl-NL" smtClean="0"/>
              <a:t>91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9079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2C4D7-3D81-473A-A1CC-AF10D56B0CF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D3A34-C678-4920-9018-6436B164FB1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FC360-13F1-4560-AC0B-4F9C1B81B84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DA0F2-DC57-4F02-AC49-997D6C42F7E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503CD-9E18-445D-8614-E585BC2A8FF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FA467-3A87-4150-8F4E-868314D8825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6F676-2B14-410D-BF80-F7BE80592EB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66A05-94C3-4B6E-A911-0D2A2C95C33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C2B6C-FB43-47F3-A704-31221935F33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5AB38-22DD-4BD4-B56C-2EE2D87040B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E6EDE-B2E7-4372-828A-7F7F82EA2AA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2F27EA4-8BD8-4331-A014-5B9C5809BB2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l-NL">
                <a:solidFill>
                  <a:schemeClr val="tx1"/>
                </a:solidFill>
              </a:rPr>
              <a:t>Mondeling  Nederlands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933825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nl-NL" sz="4000" b="1"/>
              <a:t>Cursus 2 – Module 5</a:t>
            </a:r>
          </a:p>
          <a:p>
            <a:pPr eaLnBrk="1" hangingPunct="1">
              <a:lnSpc>
                <a:spcPct val="80000"/>
              </a:lnSpc>
            </a:pPr>
            <a:endParaRPr lang="nl-NL" sz="4000" b="1"/>
          </a:p>
          <a:p>
            <a:pPr eaLnBrk="1" hangingPunct="1">
              <a:lnSpc>
                <a:spcPct val="80000"/>
              </a:lnSpc>
            </a:pPr>
            <a:r>
              <a:rPr lang="nl-NL" sz="3600"/>
              <a:t>Dag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tandenborstel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8196" name="Picture 4" descr="tandenborst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-315913"/>
            <a:ext cx="3783012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968875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(openbaar) vervoer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9876" name="Picture 4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0"/>
            <a:ext cx="54006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de step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80900" name="Picture 4" descr="ste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0"/>
            <a:ext cx="6732587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de taxi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81924" name="Picture 4" descr="tax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549275"/>
            <a:ext cx="7416800" cy="494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9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de tram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82948" name="Picture 4" descr="tram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0"/>
            <a:ext cx="6840538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de trein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83972" name="Picture 4" descr="tre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15888"/>
            <a:ext cx="7991475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8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>
                <a:solidFill>
                  <a:srgbClr val="FF0000"/>
                </a:solidFill>
              </a:rPr>
              <a:t>het </a:t>
            </a:r>
            <a:r>
              <a:rPr lang="nl-NL" sz="2800"/>
              <a:t>vliegtuig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84996" name="Picture 4" descr="vliegtu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5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 build="p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voorop – achterop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86020" name="Picture 4" descr="shapeimag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0"/>
            <a:ext cx="8964612" cy="512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3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3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8" grpId="0" build="p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de bus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87044" name="Picture 4" descr="als-beste-uit-de-bus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0"/>
            <a:ext cx="6696075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 build="p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2463"/>
            <a:ext cx="4356100" cy="9096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achterop - voorop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88068" name="Picture 4" descr="shapeimag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0"/>
            <a:ext cx="878522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89091" name="Afbeelding 3" descr="Fietsen_jp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0"/>
            <a:ext cx="76200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fietsen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tandpasta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9220" name="Picture 4" descr="Tandpas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0"/>
            <a:ext cx="6697663" cy="502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4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r>
              <a:rPr lang="nl-NL"/>
              <a:t>Om informatie vragen</a:t>
            </a: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r>
              <a:rPr lang="nl-NL"/>
              <a:t>Weet jij wat dit is?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9113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bus				</a:t>
            </a:r>
          </a:p>
          <a:p>
            <a:pPr>
              <a:buFontTx/>
              <a:buNone/>
            </a:pPr>
            <a:r>
              <a:rPr lang="nl-NL"/>
              <a:t>de fiets				</a:t>
            </a:r>
          </a:p>
          <a:p>
            <a:pPr>
              <a:buFontTx/>
              <a:buNone/>
            </a:pPr>
            <a:r>
              <a:rPr lang="nl-NL"/>
              <a:t>de step				</a:t>
            </a:r>
          </a:p>
          <a:p>
            <a:pPr>
              <a:buFontTx/>
              <a:buNone/>
            </a:pPr>
            <a:r>
              <a:rPr lang="nl-NL"/>
              <a:t>de trein				</a:t>
            </a:r>
          </a:p>
          <a:p>
            <a:pPr>
              <a:buFontTx/>
              <a:buNone/>
            </a:pPr>
            <a:r>
              <a:rPr lang="nl-NL"/>
              <a:t>het vliegtuig			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9216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bus				de bussen</a:t>
            </a:r>
          </a:p>
          <a:p>
            <a:pPr>
              <a:buFontTx/>
              <a:buNone/>
            </a:pPr>
            <a:r>
              <a:rPr lang="nl-NL"/>
              <a:t>de fiets				de fietsen</a:t>
            </a:r>
          </a:p>
          <a:p>
            <a:pPr>
              <a:buFontTx/>
              <a:buNone/>
            </a:pPr>
            <a:r>
              <a:rPr lang="nl-NL"/>
              <a:t>de step				de steppen</a:t>
            </a:r>
          </a:p>
          <a:p>
            <a:pPr>
              <a:buFontTx/>
              <a:buNone/>
            </a:pPr>
            <a:r>
              <a:rPr lang="nl-NL"/>
              <a:t>de trein				de treinen</a:t>
            </a:r>
          </a:p>
          <a:p>
            <a:pPr>
              <a:buFontTx/>
              <a:buNone/>
            </a:pPr>
            <a:r>
              <a:rPr lang="nl-NL"/>
              <a:t>het vliegtuig			de vliegtuigen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9318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auto			de auto’s</a:t>
            </a:r>
          </a:p>
          <a:p>
            <a:pPr>
              <a:buFontTx/>
              <a:buNone/>
            </a:pPr>
            <a:r>
              <a:rPr lang="nl-NL"/>
              <a:t>de fietstaxi		de fietstaxi’s</a:t>
            </a:r>
          </a:p>
          <a:p>
            <a:pPr>
              <a:buFontTx/>
              <a:buNone/>
            </a:pPr>
            <a:r>
              <a:rPr lang="nl-NL"/>
              <a:t>de metro			de metro’s</a:t>
            </a:r>
          </a:p>
          <a:p>
            <a:pPr>
              <a:buFontTx/>
              <a:buNone/>
            </a:pPr>
            <a:r>
              <a:rPr lang="nl-NL"/>
              <a:t>de metrohalte		de metrohaltes</a:t>
            </a:r>
          </a:p>
          <a:p>
            <a:pPr>
              <a:buFontTx/>
              <a:buNone/>
            </a:pPr>
            <a:r>
              <a:rPr lang="nl-NL"/>
              <a:t>de taxi			de taxi’s</a:t>
            </a:r>
          </a:p>
          <a:p>
            <a:pPr>
              <a:buFontTx/>
              <a:buNone/>
            </a:pPr>
            <a:r>
              <a:rPr lang="nl-NL"/>
              <a:t>de tram			de trams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9421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auto			de auto’s</a:t>
            </a:r>
          </a:p>
          <a:p>
            <a:pPr>
              <a:buFontTx/>
              <a:buNone/>
            </a:pPr>
            <a:r>
              <a:rPr lang="nl-NL"/>
              <a:t>de fietstaxi		de fietstaxi’s</a:t>
            </a:r>
          </a:p>
          <a:p>
            <a:pPr>
              <a:buFontTx/>
              <a:buNone/>
            </a:pPr>
            <a:r>
              <a:rPr lang="nl-NL"/>
              <a:t>de metro			de metro’s</a:t>
            </a:r>
          </a:p>
          <a:p>
            <a:pPr>
              <a:buFontTx/>
              <a:buNone/>
            </a:pPr>
            <a:r>
              <a:rPr lang="nl-NL"/>
              <a:t>de taxi			de taxi’s</a:t>
            </a:r>
          </a:p>
          <a:p>
            <a:pPr>
              <a:buFontTx/>
              <a:buNone/>
            </a:pPr>
            <a:r>
              <a:rPr lang="nl-NL"/>
              <a:t>de tram			de trams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584" y="1451079"/>
            <a:ext cx="7488238" cy="45370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000"/>
              <a:t>bil</a:t>
            </a:r>
          </a:p>
          <a:p>
            <a:pPr eaLnBrk="1" hangingPunct="1">
              <a:buFontTx/>
              <a:buNone/>
            </a:pPr>
            <a:r>
              <a:rPr lang="nl-NL" sz="2000"/>
              <a:t>pil</a:t>
            </a:r>
          </a:p>
          <a:p>
            <a:pPr eaLnBrk="1" hangingPunct="1">
              <a:buFontTx/>
              <a:buNone/>
            </a:pPr>
            <a:r>
              <a:rPr lang="nl-NL" sz="2000"/>
              <a:t>vis</a:t>
            </a:r>
          </a:p>
          <a:p>
            <a:pPr eaLnBrk="1" hangingPunct="1">
              <a:buFontTx/>
              <a:buNone/>
            </a:pPr>
            <a:r>
              <a:rPr lang="nl-NL" sz="2000"/>
              <a:t>mis</a:t>
            </a:r>
          </a:p>
          <a:p>
            <a:pPr eaLnBrk="1" hangingPunct="1">
              <a:buFontTx/>
              <a:buNone/>
            </a:pPr>
            <a:r>
              <a:rPr lang="nl-NL" sz="2000"/>
              <a:t>is</a:t>
            </a:r>
          </a:p>
          <a:p>
            <a:pPr eaLnBrk="1" hangingPunct="1">
              <a:buFontTx/>
              <a:buNone/>
            </a:pPr>
            <a:r>
              <a:rPr lang="nl-NL" sz="2000"/>
              <a:t>rik</a:t>
            </a:r>
          </a:p>
          <a:p>
            <a:pPr eaLnBrk="1" hangingPunct="1">
              <a:buFontTx/>
              <a:buNone/>
            </a:pPr>
            <a:r>
              <a:rPr lang="nl-NL" sz="2000"/>
              <a:t>lik</a:t>
            </a:r>
          </a:p>
          <a:p>
            <a:pPr eaLnBrk="1" hangingPunct="1">
              <a:buFontTx/>
              <a:buNone/>
            </a:pPr>
            <a:r>
              <a:rPr lang="nl-NL" sz="2000"/>
              <a:t>dik</a:t>
            </a:r>
          </a:p>
          <a:p>
            <a:pPr eaLnBrk="1" hangingPunct="1">
              <a:buFontTx/>
              <a:buNone/>
            </a:pPr>
            <a:r>
              <a:rPr lang="nl-NL" sz="2000"/>
              <a:t>dit</a:t>
            </a:r>
          </a:p>
          <a:p>
            <a:pPr eaLnBrk="1" hangingPunct="1">
              <a:buFontTx/>
              <a:buNone/>
            </a:pPr>
            <a:r>
              <a:rPr lang="nl-NL" sz="2000"/>
              <a:t>rit</a:t>
            </a:r>
          </a:p>
          <a:p>
            <a:pPr eaLnBrk="1" hangingPunct="1">
              <a:buFontTx/>
              <a:buNone/>
            </a:pPr>
            <a:r>
              <a:rPr lang="nl-NL" sz="2000"/>
              <a:t>tik</a:t>
            </a:r>
          </a:p>
          <a:p>
            <a:pPr eaLnBrk="1" hangingPunct="1">
              <a:buFontTx/>
              <a:buNone/>
            </a:pPr>
            <a:r>
              <a:rPr lang="nl-NL" sz="2000"/>
              <a:t>wil</a:t>
            </a:r>
          </a:p>
          <a:p>
            <a:pPr eaLnBrk="1" hangingPunct="1">
              <a:buFontTx/>
              <a:buNone/>
            </a:pPr>
            <a:r>
              <a:rPr lang="nl-NL" sz="2000"/>
              <a:t>sik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Klankoefeningen /i/ - /ie/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1412875"/>
            <a:ext cx="1368078" cy="45370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000" dirty="0"/>
              <a:t>bies</a:t>
            </a:r>
          </a:p>
          <a:p>
            <a:pPr eaLnBrk="1" hangingPunct="1">
              <a:buFontTx/>
              <a:buNone/>
            </a:pPr>
            <a:r>
              <a:rPr lang="nl-NL" sz="2000" dirty="0"/>
              <a:t>piek</a:t>
            </a:r>
          </a:p>
          <a:p>
            <a:pPr eaLnBrk="1" hangingPunct="1">
              <a:buFontTx/>
              <a:buNone/>
            </a:pPr>
            <a:r>
              <a:rPr lang="nl-NL" sz="2000" dirty="0"/>
              <a:t>riep</a:t>
            </a:r>
          </a:p>
          <a:p>
            <a:pPr eaLnBrk="1" hangingPunct="1">
              <a:buFontTx/>
              <a:buNone/>
            </a:pPr>
            <a:r>
              <a:rPr lang="nl-NL" sz="2000" dirty="0"/>
              <a:t>liep</a:t>
            </a:r>
          </a:p>
          <a:p>
            <a:pPr eaLnBrk="1" hangingPunct="1">
              <a:buFontTx/>
              <a:buNone/>
            </a:pPr>
            <a:r>
              <a:rPr lang="nl-NL" sz="2000" dirty="0"/>
              <a:t>kies</a:t>
            </a:r>
          </a:p>
          <a:p>
            <a:pPr eaLnBrk="1" hangingPunct="1">
              <a:buFontTx/>
              <a:buNone/>
            </a:pPr>
            <a:r>
              <a:rPr lang="nl-NL" sz="2000" dirty="0"/>
              <a:t>kier</a:t>
            </a:r>
          </a:p>
          <a:p>
            <a:pPr eaLnBrk="1" hangingPunct="1">
              <a:buFontTx/>
              <a:buNone/>
            </a:pPr>
            <a:r>
              <a:rPr lang="nl-NL" sz="2000" dirty="0"/>
              <a:t>mier</a:t>
            </a:r>
          </a:p>
          <a:p>
            <a:pPr eaLnBrk="1" hangingPunct="1">
              <a:buFontTx/>
              <a:buNone/>
            </a:pPr>
            <a:r>
              <a:rPr lang="nl-NL" sz="2000" dirty="0"/>
              <a:t>giet</a:t>
            </a:r>
          </a:p>
          <a:p>
            <a:pPr eaLnBrk="1" hangingPunct="1">
              <a:buFontTx/>
              <a:buNone/>
            </a:pPr>
            <a:r>
              <a:rPr lang="nl-NL" sz="2000" dirty="0"/>
              <a:t>wiel</a:t>
            </a:r>
          </a:p>
          <a:p>
            <a:pPr eaLnBrk="1" hangingPunct="1">
              <a:buFontTx/>
              <a:buNone/>
            </a:pPr>
            <a:r>
              <a:rPr lang="nl-NL" sz="2000" dirty="0"/>
              <a:t>die</a:t>
            </a:r>
          </a:p>
          <a:p>
            <a:pPr eaLnBrk="1" hangingPunct="1">
              <a:buFontTx/>
              <a:buNone/>
            </a:pPr>
            <a:r>
              <a:rPr lang="nl-NL" sz="2000" dirty="0"/>
              <a:t>dier</a:t>
            </a:r>
          </a:p>
          <a:p>
            <a:pPr eaLnBrk="1" hangingPunct="1">
              <a:buFontTx/>
              <a:buNone/>
            </a:pPr>
            <a:r>
              <a:rPr lang="nl-NL" sz="2000" dirty="0"/>
              <a:t>piet</a:t>
            </a:r>
          </a:p>
          <a:p>
            <a:pPr eaLnBrk="1" hangingPunct="1">
              <a:buFontTx/>
              <a:buNone/>
            </a:pPr>
            <a:r>
              <a:rPr lang="nl-NL" sz="2000" dirty="0"/>
              <a:t>wiek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Klankoefeningen /i/ - /ie/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nl-NL" sz="3600" dirty="0" err="1"/>
              <a:t>Persoonsaanduidende</a:t>
            </a:r>
            <a:r>
              <a:rPr lang="nl-NL" sz="3600" dirty="0"/>
              <a:t> woorden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4453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l-NL" u="sng" dirty="0"/>
              <a:t>Wat gaan we doen? Wie is het?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1 leerling gaat staan en kiest een andere leerling uit maar zegt de naam niet hardop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De leerling beschrijft de ander: </a:t>
            </a:r>
          </a:p>
          <a:p>
            <a:pPr marL="0" indent="0">
              <a:buNone/>
            </a:pPr>
            <a:r>
              <a:rPr lang="nl-NL" dirty="0"/>
              <a:t>   “Zij heeft blond haar, zij kan mooi tekenen”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De andere leerlingen moeten raden wie het 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Kan ook in tweetallen</a:t>
            </a:r>
          </a:p>
        </p:txBody>
      </p:sp>
    </p:spTree>
    <p:extLst>
      <p:ext uri="{BB962C8B-B14F-4D97-AF65-F5344CB8AC3E}">
        <p14:creationId xmlns:p14="http://schemas.microsoft.com/office/powerpoint/2010/main" val="95392142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747465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Dag 5</a:t>
            </a:r>
          </a:p>
        </p:txBody>
      </p:sp>
      <p:sp>
        <p:nvSpPr>
          <p:cNvPr id="9523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televisie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0244" name="Picture 4" descr="televis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0"/>
            <a:ext cx="66675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 build="p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het vervoer</a:t>
            </a:r>
          </a:p>
          <a:p>
            <a:r>
              <a:rPr lang="nl-NL" dirty="0"/>
              <a:t>het openbaar vervoer</a:t>
            </a:r>
          </a:p>
          <a:p>
            <a:r>
              <a:rPr lang="nl-NL" dirty="0"/>
              <a:t>instappen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19608"/>
            <a:ext cx="3553447" cy="248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9270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/>
              <a:t>woord van de dag:  het openbaar vervoer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692696"/>
            <a:ext cx="4383062" cy="438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2107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1412875"/>
            <a:ext cx="7488238" cy="45370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000" dirty="0"/>
              <a:t>bil</a:t>
            </a:r>
          </a:p>
          <a:p>
            <a:pPr eaLnBrk="1" hangingPunct="1">
              <a:buFontTx/>
              <a:buNone/>
            </a:pPr>
            <a:r>
              <a:rPr lang="nl-NL" sz="2000" dirty="0"/>
              <a:t>pil</a:t>
            </a:r>
          </a:p>
          <a:p>
            <a:pPr eaLnBrk="1" hangingPunct="1">
              <a:buFontTx/>
              <a:buNone/>
            </a:pPr>
            <a:r>
              <a:rPr lang="nl-NL" sz="2000" dirty="0"/>
              <a:t>vis</a:t>
            </a:r>
          </a:p>
          <a:p>
            <a:pPr eaLnBrk="1" hangingPunct="1">
              <a:buFontTx/>
              <a:buNone/>
            </a:pPr>
            <a:r>
              <a:rPr lang="nl-NL" sz="2000" dirty="0"/>
              <a:t>mis</a:t>
            </a:r>
          </a:p>
          <a:p>
            <a:pPr eaLnBrk="1" hangingPunct="1">
              <a:buFontTx/>
              <a:buNone/>
            </a:pPr>
            <a:r>
              <a:rPr lang="nl-NL" sz="2000" dirty="0"/>
              <a:t>is</a:t>
            </a:r>
          </a:p>
          <a:p>
            <a:pPr eaLnBrk="1" hangingPunct="1">
              <a:buFontTx/>
              <a:buNone/>
            </a:pPr>
            <a:r>
              <a:rPr lang="nl-NL" sz="2000" dirty="0"/>
              <a:t>rik</a:t>
            </a:r>
          </a:p>
          <a:p>
            <a:pPr eaLnBrk="1" hangingPunct="1">
              <a:buFontTx/>
              <a:buNone/>
            </a:pPr>
            <a:r>
              <a:rPr lang="nl-NL" sz="2000" dirty="0"/>
              <a:t>lik</a:t>
            </a:r>
          </a:p>
          <a:p>
            <a:pPr eaLnBrk="1" hangingPunct="1">
              <a:buFontTx/>
              <a:buNone/>
            </a:pPr>
            <a:r>
              <a:rPr lang="nl-NL" sz="2000" dirty="0"/>
              <a:t>dik</a:t>
            </a:r>
          </a:p>
          <a:p>
            <a:pPr eaLnBrk="1" hangingPunct="1">
              <a:buFontTx/>
              <a:buNone/>
            </a:pPr>
            <a:r>
              <a:rPr lang="nl-NL" sz="2000" dirty="0"/>
              <a:t>dit</a:t>
            </a:r>
          </a:p>
          <a:p>
            <a:pPr eaLnBrk="1" hangingPunct="1">
              <a:buFontTx/>
              <a:buNone/>
            </a:pPr>
            <a:r>
              <a:rPr lang="nl-NL" sz="2000" dirty="0"/>
              <a:t>rit</a:t>
            </a:r>
          </a:p>
          <a:p>
            <a:pPr eaLnBrk="1" hangingPunct="1">
              <a:buFontTx/>
              <a:buNone/>
            </a:pPr>
            <a:r>
              <a:rPr lang="nl-NL" sz="2000" dirty="0"/>
              <a:t>tik</a:t>
            </a:r>
          </a:p>
          <a:p>
            <a:pPr eaLnBrk="1" hangingPunct="1">
              <a:buFontTx/>
              <a:buNone/>
            </a:pPr>
            <a:r>
              <a:rPr lang="nl-NL" sz="2000" dirty="0"/>
              <a:t>wil</a:t>
            </a:r>
          </a:p>
          <a:p>
            <a:pPr eaLnBrk="1" hangingPunct="1">
              <a:buFontTx/>
              <a:buNone/>
            </a:pPr>
            <a:r>
              <a:rPr lang="nl-NL" sz="2000" dirty="0"/>
              <a:t>sik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Klankoefeningen /i/ - /ie/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20821" y="1427077"/>
            <a:ext cx="136807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nl-NL" sz="2000" kern="0" dirty="0"/>
              <a:t>bies</a:t>
            </a:r>
          </a:p>
          <a:p>
            <a:pPr eaLnBrk="1" hangingPunct="1">
              <a:buFontTx/>
              <a:buNone/>
            </a:pPr>
            <a:r>
              <a:rPr lang="nl-NL" sz="2000" kern="0" dirty="0"/>
              <a:t>piek</a:t>
            </a:r>
          </a:p>
          <a:p>
            <a:pPr eaLnBrk="1" hangingPunct="1">
              <a:buFontTx/>
              <a:buNone/>
            </a:pPr>
            <a:r>
              <a:rPr lang="nl-NL" sz="2000" kern="0" dirty="0"/>
              <a:t>riep</a:t>
            </a:r>
          </a:p>
          <a:p>
            <a:pPr eaLnBrk="1" hangingPunct="1">
              <a:buFontTx/>
              <a:buNone/>
            </a:pPr>
            <a:r>
              <a:rPr lang="nl-NL" sz="2000" kern="0" dirty="0"/>
              <a:t>liep</a:t>
            </a:r>
          </a:p>
          <a:p>
            <a:pPr eaLnBrk="1" hangingPunct="1">
              <a:buFontTx/>
              <a:buNone/>
            </a:pPr>
            <a:r>
              <a:rPr lang="nl-NL" sz="2000" kern="0" dirty="0"/>
              <a:t>kies</a:t>
            </a:r>
          </a:p>
          <a:p>
            <a:pPr eaLnBrk="1" hangingPunct="1">
              <a:buFontTx/>
              <a:buNone/>
            </a:pPr>
            <a:r>
              <a:rPr lang="nl-NL" sz="2000" kern="0" dirty="0"/>
              <a:t>kier</a:t>
            </a:r>
          </a:p>
          <a:p>
            <a:pPr eaLnBrk="1" hangingPunct="1">
              <a:buFontTx/>
              <a:buNone/>
            </a:pPr>
            <a:r>
              <a:rPr lang="nl-NL" sz="2000" kern="0" dirty="0"/>
              <a:t>mier</a:t>
            </a:r>
          </a:p>
          <a:p>
            <a:pPr eaLnBrk="1" hangingPunct="1">
              <a:buFontTx/>
              <a:buNone/>
            </a:pPr>
            <a:r>
              <a:rPr lang="nl-NL" sz="2000" kern="0" dirty="0"/>
              <a:t>giet</a:t>
            </a:r>
          </a:p>
          <a:p>
            <a:pPr eaLnBrk="1" hangingPunct="1">
              <a:buFontTx/>
              <a:buNone/>
            </a:pPr>
            <a:r>
              <a:rPr lang="nl-NL" sz="2000" kern="0" dirty="0"/>
              <a:t>wiel</a:t>
            </a:r>
          </a:p>
          <a:p>
            <a:pPr eaLnBrk="1" hangingPunct="1">
              <a:buFontTx/>
              <a:buNone/>
            </a:pPr>
            <a:r>
              <a:rPr lang="nl-NL" sz="2000" kern="0" dirty="0"/>
              <a:t>die</a:t>
            </a:r>
          </a:p>
          <a:p>
            <a:pPr eaLnBrk="1" hangingPunct="1">
              <a:buFontTx/>
              <a:buNone/>
            </a:pPr>
            <a:r>
              <a:rPr lang="nl-NL" sz="2000" kern="0" dirty="0"/>
              <a:t>dier</a:t>
            </a:r>
          </a:p>
          <a:p>
            <a:pPr eaLnBrk="1" hangingPunct="1">
              <a:buFontTx/>
              <a:buNone/>
            </a:pPr>
            <a:r>
              <a:rPr lang="nl-NL" sz="2000" kern="0" dirty="0"/>
              <a:t>piet</a:t>
            </a:r>
          </a:p>
          <a:p>
            <a:pPr eaLnBrk="1" hangingPunct="1">
              <a:buFontTx/>
              <a:buNone/>
            </a:pPr>
            <a:r>
              <a:rPr lang="nl-NL" sz="2000" kern="0" dirty="0"/>
              <a:t>wiek</a:t>
            </a:r>
          </a:p>
        </p:txBody>
      </p:sp>
    </p:spTree>
    <p:extLst>
      <p:ext uri="{BB962C8B-B14F-4D97-AF65-F5344CB8AC3E}">
        <p14:creationId xmlns:p14="http://schemas.microsoft.com/office/powerpoint/2010/main" val="232107575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de agent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96260" name="Picture 4" descr="politie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15888"/>
            <a:ext cx="5162550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1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 build="p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de bus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97284" name="Picture 4" descr="als-beste-uit-de-bus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0"/>
            <a:ext cx="5715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build="p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de bushalte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98308" name="Picture 4" descr="4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0"/>
            <a:ext cx="7993062" cy="53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4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 build="p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openbaar vervoer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99332" name="Picture 4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0"/>
            <a:ext cx="5545138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9333" name="Rechte verbindingslijn met pijl 7"/>
          <p:cNvCxnSpPr>
            <a:cxnSpLocks noChangeShapeType="1"/>
          </p:cNvCxnSpPr>
          <p:nvPr/>
        </p:nvCxnSpPr>
        <p:spPr bwMode="auto">
          <a:xfrm rot="5400000" flipH="1" flipV="1">
            <a:off x="3708400" y="4581525"/>
            <a:ext cx="2016125" cy="7207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9334" name="Rechte verbindingslijn met pijl 9"/>
          <p:cNvCxnSpPr>
            <a:cxnSpLocks noChangeShapeType="1"/>
          </p:cNvCxnSpPr>
          <p:nvPr/>
        </p:nvCxnSpPr>
        <p:spPr bwMode="auto">
          <a:xfrm rot="16200000" flipV="1">
            <a:off x="2627313" y="4437063"/>
            <a:ext cx="2665412" cy="3603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6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 build="p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de OV-chipkaart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00356" name="Picture 5" descr="f_13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0"/>
            <a:ext cx="7620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build="p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de rails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01380" name="Picture 4" descr="rai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0"/>
            <a:ext cx="7127875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build="p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de rails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02404" name="Picture 4" descr="rails_summerhil_yonge_tall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0"/>
            <a:ext cx="3521075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39975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tanden poetsen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1268" name="Picture 4" descr="129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0"/>
            <a:ext cx="5329238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2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 build="p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03427" name="Tijdelijke aanduiding voor inhoud 3" descr="untitled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8538" y="0"/>
            <a:ext cx="3382962" cy="5721350"/>
          </a:xfr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916238" y="5734050"/>
            <a:ext cx="43561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nl-NL" sz="2800" kern="0" dirty="0">
                <a:latin typeface="+mn-lt"/>
                <a:cs typeface="+mn-cs"/>
              </a:rPr>
              <a:t>de strippenkaart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de tram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04452" name="Picture 4" descr="tram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0"/>
            <a:ext cx="7308850" cy="548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9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 build="p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71775" y="5732463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de tramhalte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05476" name="Picture 4" descr="Afb_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0"/>
            <a:ext cx="6913562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build="p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zebrapad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06500" name="Picture 4" descr="Zebrapad%20gebr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0"/>
            <a:ext cx="6911975" cy="55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 build="p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instappen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07524" name="Picture 5" descr="f_IMG1514m_bd58a8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0"/>
            <a:ext cx="6732588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build="p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0854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08548" name="Afbeelding 3" descr="oversteke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0"/>
            <a:ext cx="7205662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916238" y="5734050"/>
            <a:ext cx="43561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nl-NL" sz="2800" kern="0" dirty="0">
                <a:latin typeface="+mn-lt"/>
                <a:cs typeface="+mn-cs"/>
              </a:rPr>
              <a:t>oversteken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achterop - voorop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09572" name="Picture 4" descr="multifie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0"/>
            <a:ext cx="5905500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build="p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achteruit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10596" name="Picture 4" descr="NUT_29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0"/>
            <a:ext cx="3382963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build="p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rechtsaf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11620" name="Picture 4" descr="pijl_rech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0"/>
            <a:ext cx="6985000" cy="536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 build="p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linksaf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12644" name="Picture 4" descr="pijl_lin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0"/>
            <a:ext cx="47085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3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11413" y="5661025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eten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2292" name="Picture 4" descr="et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0"/>
            <a:ext cx="4921250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build="p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rechtdoor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13668" name="Picture 4" descr="Bord-D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260350"/>
            <a:ext cx="5248275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5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 build="p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el 5"/>
          <p:cNvSpPr>
            <a:spLocks noGrp="1"/>
          </p:cNvSpPr>
          <p:nvPr>
            <p:ph type="ctrTitle"/>
          </p:nvPr>
        </p:nvSpPr>
        <p:spPr>
          <a:xfrm>
            <a:off x="755650" y="0"/>
            <a:ext cx="7772400" cy="1470025"/>
          </a:xfrm>
        </p:spPr>
        <p:txBody>
          <a:bodyPr/>
          <a:lstStyle/>
          <a:p>
            <a:pPr eaLnBrk="1" hangingPunct="1"/>
            <a:r>
              <a:rPr lang="nl-NL"/>
              <a:t>overleggen</a:t>
            </a:r>
          </a:p>
        </p:txBody>
      </p:sp>
      <p:sp>
        <p:nvSpPr>
          <p:cNvPr id="114691" name="Ondertitel 6"/>
          <p:cNvSpPr>
            <a:spLocks noGrp="1"/>
          </p:cNvSpPr>
          <p:nvPr>
            <p:ph type="subTitle" idx="1"/>
          </p:nvPr>
        </p:nvSpPr>
        <p:spPr>
          <a:xfrm>
            <a:off x="755650" y="1844675"/>
            <a:ext cx="6400800" cy="1752600"/>
          </a:xfrm>
        </p:spPr>
        <p:txBody>
          <a:bodyPr/>
          <a:lstStyle/>
          <a:p>
            <a:pPr algn="l" eaLnBrk="1" hangingPunct="1"/>
            <a:r>
              <a:rPr lang="nl-NL"/>
              <a:t>zullen we hier oversteken?</a:t>
            </a:r>
          </a:p>
          <a:p>
            <a:pPr algn="l" eaLnBrk="1" hangingPunct="1"/>
            <a:r>
              <a:rPr lang="nl-NL"/>
              <a:t>zullen we deze kant opgaan?</a:t>
            </a:r>
          </a:p>
          <a:p>
            <a:pPr algn="l" eaLnBrk="1" hangingPunct="1"/>
            <a:r>
              <a:rPr lang="nl-NL"/>
              <a:t>kunnen we nu oversteken?</a:t>
            </a:r>
          </a:p>
          <a:p>
            <a:pPr algn="l" eaLnBrk="1" hangingPunct="1"/>
            <a:r>
              <a:rPr lang="nl-NL"/>
              <a:t>oké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el 5"/>
          <p:cNvSpPr>
            <a:spLocks noGrp="1"/>
          </p:cNvSpPr>
          <p:nvPr>
            <p:ph type="ctrTitle"/>
          </p:nvPr>
        </p:nvSpPr>
        <p:spPr>
          <a:xfrm>
            <a:off x="755650" y="0"/>
            <a:ext cx="7772400" cy="1470025"/>
          </a:xfrm>
        </p:spPr>
        <p:txBody>
          <a:bodyPr/>
          <a:lstStyle/>
          <a:p>
            <a:pPr eaLnBrk="1" hangingPunct="1"/>
            <a:r>
              <a:rPr lang="nl-NL"/>
              <a:t>waarschuwen</a:t>
            </a:r>
          </a:p>
        </p:txBody>
      </p:sp>
      <p:sp>
        <p:nvSpPr>
          <p:cNvPr id="115715" name="Ondertitel 6"/>
          <p:cNvSpPr>
            <a:spLocks noGrp="1"/>
          </p:cNvSpPr>
          <p:nvPr>
            <p:ph type="subTitle" idx="1"/>
          </p:nvPr>
        </p:nvSpPr>
        <p:spPr>
          <a:xfrm>
            <a:off x="755650" y="1844675"/>
            <a:ext cx="6400800" cy="1752600"/>
          </a:xfrm>
        </p:spPr>
        <p:txBody>
          <a:bodyPr/>
          <a:lstStyle/>
          <a:p>
            <a:pPr algn="l" eaLnBrk="1" hangingPunct="1"/>
            <a:r>
              <a:rPr lang="nl-NL"/>
              <a:t>hé, kijk uit!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11673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agent</a:t>
            </a:r>
          </a:p>
          <a:p>
            <a:pPr>
              <a:buFontTx/>
              <a:buNone/>
            </a:pPr>
            <a:r>
              <a:rPr lang="nl-NL"/>
              <a:t>de bus</a:t>
            </a:r>
          </a:p>
          <a:p>
            <a:pPr>
              <a:buFontTx/>
              <a:buNone/>
            </a:pPr>
            <a:r>
              <a:rPr lang="nl-NL"/>
              <a:t>de OV-chipkaart</a:t>
            </a:r>
          </a:p>
          <a:p>
            <a:pPr>
              <a:buFontTx/>
              <a:buNone/>
            </a:pPr>
            <a:r>
              <a:rPr lang="nl-NL"/>
              <a:t>de strippenkaart</a:t>
            </a:r>
          </a:p>
          <a:p>
            <a:pPr>
              <a:buFontTx/>
              <a:buNone/>
            </a:pPr>
            <a:r>
              <a:rPr lang="nl-NL"/>
              <a:t>het zebrapad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11776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agent				de agenten</a:t>
            </a:r>
          </a:p>
          <a:p>
            <a:pPr>
              <a:buFontTx/>
              <a:buNone/>
            </a:pPr>
            <a:r>
              <a:rPr lang="nl-NL"/>
              <a:t>de bus				de bussen</a:t>
            </a:r>
          </a:p>
          <a:p>
            <a:pPr>
              <a:buFontTx/>
              <a:buNone/>
            </a:pPr>
            <a:r>
              <a:rPr lang="nl-NL"/>
              <a:t>de OV-chipkaart		de OV-chipkaarten</a:t>
            </a:r>
          </a:p>
          <a:p>
            <a:pPr>
              <a:buFontTx/>
              <a:buNone/>
            </a:pPr>
            <a:r>
              <a:rPr lang="nl-NL"/>
              <a:t>de strippenkaart		de strippenkaarten</a:t>
            </a:r>
          </a:p>
          <a:p>
            <a:pPr>
              <a:buFontTx/>
              <a:buNone/>
            </a:pPr>
            <a:r>
              <a:rPr lang="nl-NL"/>
              <a:t>het zebrapad			de zebrapaden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706090"/>
          </a:xfrm>
        </p:spPr>
        <p:txBody>
          <a:bodyPr/>
          <a:lstStyle/>
          <a:p>
            <a:r>
              <a:rPr lang="nl-NL" sz="3200" dirty="0" err="1"/>
              <a:t>Persoons</a:t>
            </a:r>
            <a:r>
              <a:rPr lang="nl-NL" sz="3200" dirty="0"/>
              <a:t> aanduidende woorden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4735" y="14127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l-NL" u="sng" dirty="0"/>
              <a:t>Wat gaan we doen? Zoek je match: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De leerlingen lopen rond, doen een high five en vertellen hoe zij naar school komen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“</a:t>
            </a:r>
            <a:r>
              <a:rPr lang="nl-NL" u="sng" dirty="0"/>
              <a:t>Ik</a:t>
            </a:r>
            <a:r>
              <a:rPr lang="nl-NL" dirty="0"/>
              <a:t> ga met de bus naar school, en hoe ga </a:t>
            </a:r>
            <a:r>
              <a:rPr lang="nl-NL" u="sng" dirty="0"/>
              <a:t>jij</a:t>
            </a:r>
            <a:r>
              <a:rPr lang="nl-NL" dirty="0"/>
              <a:t> naar school?”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De ander geeft antwoord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De leerlingen die met de bus gaan maken aan het eind een groepje etc.</a:t>
            </a:r>
          </a:p>
        </p:txBody>
      </p:sp>
    </p:spTree>
    <p:extLst>
      <p:ext uri="{BB962C8B-B14F-4D97-AF65-F5344CB8AC3E}">
        <p14:creationId xmlns:p14="http://schemas.microsoft.com/office/powerpoint/2010/main" val="2337530707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6722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naar bed gaan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3316" name="Picture 4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0"/>
            <a:ext cx="4171950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zo meteen</a:t>
            </a:r>
            <a:br>
              <a:rPr lang="nl-NL"/>
            </a:br>
            <a:endParaRPr lang="nl-NL"/>
          </a:p>
        </p:txBody>
      </p:sp>
      <p:sp>
        <p:nvSpPr>
          <p:cNvPr id="1433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/>
          </a:p>
          <a:p>
            <a:pPr eaLnBrk="1" hangingPunct="1">
              <a:buFontTx/>
              <a:buNone/>
            </a:pPr>
            <a:r>
              <a:rPr lang="nl-NL"/>
              <a:t>ik ga zo meteen naar bed.</a:t>
            </a:r>
          </a:p>
          <a:p>
            <a:pPr eaLnBrk="1" hangingPunct="1">
              <a:buFontTx/>
              <a:buNone/>
            </a:pPr>
            <a:endParaRPr lang="nl-NL"/>
          </a:p>
          <a:p>
            <a:pPr eaLnBrk="1" hangingPunct="1">
              <a:buFontTx/>
              <a:buNone/>
            </a:pPr>
            <a:r>
              <a:rPr lang="nl-NL"/>
              <a:t>…. je gaat zo meteen naar bed.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schoon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5364" name="Picture 4" descr="2455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0"/>
            <a:ext cx="576103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1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1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1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snel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6388" name="Picture 4" descr="snel-t122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0"/>
            <a:ext cx="7272338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741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7412" name="Afbeelding 3" descr="20060813avond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0"/>
            <a:ext cx="78486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55875" y="5949950"/>
            <a:ext cx="43561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nl-NL" sz="2800" kern="0" dirty="0">
                <a:latin typeface="+mn-lt"/>
                <a:cs typeface="+mn-cs"/>
              </a:rPr>
              <a:t>vanavond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het jaargetijde</a:t>
            </a:r>
          </a:p>
          <a:p>
            <a:r>
              <a:rPr lang="nl-NL" dirty="0"/>
              <a:t>de seizoenen</a:t>
            </a:r>
          </a:p>
          <a:p>
            <a:r>
              <a:rPr lang="nl-NL" dirty="0"/>
              <a:t>de kinderboerderij</a:t>
            </a:r>
          </a:p>
          <a:p>
            <a:r>
              <a:rPr lang="nl-NL" dirty="0"/>
              <a:t>de dierentuin</a:t>
            </a:r>
          </a:p>
          <a:p>
            <a:endParaRPr lang="nl-NL" dirty="0"/>
          </a:p>
        </p:txBody>
      </p:sp>
      <p:pic>
        <p:nvPicPr>
          <p:cNvPr id="4" name="Picture 4" descr="4Seizoen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506072"/>
            <a:ext cx="308634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0165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843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8436" name="Afbeelding 3" descr="Leersum%20Huis%20bij%20avo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0"/>
            <a:ext cx="78359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484438" y="5949950"/>
            <a:ext cx="43561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nl-NL" sz="2800" kern="0" dirty="0">
                <a:latin typeface="+mn-lt"/>
                <a:cs typeface="+mn-cs"/>
              </a:rPr>
              <a:t>vannacht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9459" name="Tijdelijke aanduiding voor inhoud 3" descr="wanne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0"/>
            <a:ext cx="6335712" cy="57023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een - eerste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z="960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339975" y="1557338"/>
            <a:ext cx="43926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9600">
                <a:solidFill>
                  <a:schemeClr val="tx2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drie – derde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z="960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339975" y="1557338"/>
            <a:ext cx="43926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9600">
                <a:solidFill>
                  <a:schemeClr val="tx2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6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445125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vijf - vijfde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z="960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339975" y="1557338"/>
            <a:ext cx="43926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9600">
                <a:solidFill>
                  <a:schemeClr val="tx2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zeven - zevende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z="9600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339975" y="1557338"/>
            <a:ext cx="43926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9600">
                <a:solidFill>
                  <a:schemeClr val="tx2"/>
                </a:solidFill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negen – negende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z="960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339975" y="1557338"/>
            <a:ext cx="43926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9600">
                <a:solidFill>
                  <a:schemeClr val="tx2"/>
                </a:solidFill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twee - tweede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z="960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339975" y="1557338"/>
            <a:ext cx="43926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9600">
                <a:solidFill>
                  <a:schemeClr val="tx2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vier - vierde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z="960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339975" y="1557338"/>
            <a:ext cx="43926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9600">
                <a:solidFill>
                  <a:schemeClr val="tx2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1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1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1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zes - zesde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z="960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339975" y="1557338"/>
            <a:ext cx="43926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9600">
                <a:solidFill>
                  <a:schemeClr val="tx2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0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/>
              <a:t>woord van de dag:   naar bed gaan </a:t>
            </a:r>
          </a:p>
        </p:txBody>
      </p:sp>
      <p:pic>
        <p:nvPicPr>
          <p:cNvPr id="4" name="Picture 4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2157" y="764704"/>
            <a:ext cx="353968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07261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acht - achtste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z="960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339975" y="1557338"/>
            <a:ext cx="43926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9600">
                <a:solidFill>
                  <a:schemeClr val="tx2"/>
                </a:solidFill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9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9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9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tien - tiende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z="960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339975" y="1557338"/>
            <a:ext cx="43926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9600">
                <a:solidFill>
                  <a:schemeClr val="tx2"/>
                </a:solidFill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elf - elfde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z="9600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339975" y="1557338"/>
            <a:ext cx="43926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9600">
                <a:solidFill>
                  <a:schemeClr val="tx2"/>
                </a:solidFill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twaalf - twaalfde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z="9600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339975" y="1557338"/>
            <a:ext cx="43926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9600">
                <a:solidFill>
                  <a:schemeClr val="tx2"/>
                </a:solidFill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3277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fles</a:t>
            </a:r>
          </a:p>
          <a:p>
            <a:pPr>
              <a:buFontTx/>
              <a:buNone/>
            </a:pPr>
            <a:r>
              <a:rPr lang="nl-NL"/>
              <a:t>de klok</a:t>
            </a:r>
          </a:p>
          <a:p>
            <a:pPr>
              <a:buFontTx/>
              <a:buNone/>
            </a:pPr>
            <a:r>
              <a:rPr lang="nl-NL"/>
              <a:t>de koelkast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3379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fles			de flessen</a:t>
            </a:r>
          </a:p>
          <a:p>
            <a:pPr>
              <a:buFontTx/>
              <a:buNone/>
            </a:pPr>
            <a:r>
              <a:rPr lang="nl-NL"/>
              <a:t>de klok			de klokken</a:t>
            </a:r>
          </a:p>
          <a:p>
            <a:pPr>
              <a:buFontTx/>
              <a:buNone/>
            </a:pPr>
            <a:r>
              <a:rPr lang="nl-NL"/>
              <a:t>de koelkast		de koelkasten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3481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pyama</a:t>
            </a:r>
          </a:p>
          <a:p>
            <a:pPr>
              <a:buFontTx/>
              <a:buNone/>
            </a:pPr>
            <a:r>
              <a:rPr lang="nl-NL"/>
              <a:t>de tandenborstel</a:t>
            </a:r>
          </a:p>
          <a:p>
            <a:pPr>
              <a:buFontTx/>
              <a:buNone/>
            </a:pPr>
            <a:r>
              <a:rPr lang="nl-NL"/>
              <a:t>de televisie</a:t>
            </a:r>
          </a:p>
          <a:p>
            <a:endParaRPr lang="nl-NL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3584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 dirty="0"/>
              <a:t>de </a:t>
            </a:r>
            <a:r>
              <a:rPr lang="nl-NL" dirty="0" err="1"/>
              <a:t>pyama</a:t>
            </a:r>
            <a:r>
              <a:rPr lang="nl-NL" dirty="0"/>
              <a:t>				de </a:t>
            </a:r>
            <a:r>
              <a:rPr lang="nl-NL" dirty="0" err="1"/>
              <a:t>pyama’s</a:t>
            </a:r>
            <a:endParaRPr lang="nl-NL" dirty="0"/>
          </a:p>
          <a:p>
            <a:pPr>
              <a:buFontTx/>
              <a:buNone/>
            </a:pPr>
            <a:r>
              <a:rPr lang="nl-NL" dirty="0"/>
              <a:t>de tandenborstel		de tandenborstels</a:t>
            </a:r>
          </a:p>
          <a:p>
            <a:pPr>
              <a:buFontTx/>
              <a:buNone/>
            </a:pPr>
            <a:r>
              <a:rPr lang="nl-NL" dirty="0"/>
              <a:t>de televisie			de televisies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/>
          <a:lstStyle/>
          <a:p>
            <a:r>
              <a:rPr lang="nl-NL" dirty="0"/>
              <a:t> </a:t>
            </a:r>
            <a:br>
              <a:rPr lang="nl-NL" dirty="0"/>
            </a:br>
            <a:br>
              <a:rPr lang="nl-NL" dirty="0"/>
            </a:br>
            <a:r>
              <a:rPr lang="nl-NL" dirty="0"/>
              <a:t>Het verhaal</a:t>
            </a:r>
          </a:p>
        </p:txBody>
      </p:sp>
      <p:sp>
        <p:nvSpPr>
          <p:cNvPr id="4" name="Rechthoek 3"/>
          <p:cNvSpPr/>
          <p:nvPr/>
        </p:nvSpPr>
        <p:spPr>
          <a:xfrm>
            <a:off x="900646" y="3717032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2660261" y="3717032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4430272" y="3717032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6200283" y="3726035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5072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nl-NL" sz="4000" dirty="0"/>
              <a:t>Werkwoorden </a:t>
            </a:r>
            <a:r>
              <a:rPr lang="nl-NL" sz="4000" dirty="0" err="1"/>
              <a:t>tegenw.tijd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4360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l-NL" u="sng" dirty="0"/>
              <a:t>Wat gaan we doen? Stijgen/dalen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De leerkracht leest het fragment uit het  </a:t>
            </a:r>
          </a:p>
          <a:p>
            <a:pPr marL="0" indent="0">
              <a:buNone/>
            </a:pPr>
            <a:r>
              <a:rPr lang="nl-NL" dirty="0"/>
              <a:t>   verhaal voor (zie map)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De leerlingen gaan staan als zij een </a:t>
            </a:r>
          </a:p>
          <a:p>
            <a:pPr marL="0" indent="0">
              <a:buNone/>
            </a:pPr>
            <a:r>
              <a:rPr lang="nl-NL" dirty="0"/>
              <a:t>   werkwoord horen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1 leerling zegt het werkwoord hardop uit de zin en maakt er ik/hij/wij van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Bijv. Sem loopt – lopen                                 </a:t>
            </a:r>
          </a:p>
          <a:p>
            <a:pPr marL="0" indent="0">
              <a:buNone/>
            </a:pPr>
            <a:r>
              <a:rPr lang="nl-NL" dirty="0"/>
              <a:t>           ik loop, hij loopt, wij lopen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9921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1412875"/>
            <a:ext cx="7488238" cy="45370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000" dirty="0"/>
              <a:t>bil</a:t>
            </a:r>
          </a:p>
          <a:p>
            <a:pPr eaLnBrk="1" hangingPunct="1">
              <a:buFontTx/>
              <a:buNone/>
            </a:pPr>
            <a:r>
              <a:rPr lang="nl-NL" sz="2000" dirty="0"/>
              <a:t>pil</a:t>
            </a:r>
          </a:p>
          <a:p>
            <a:pPr eaLnBrk="1" hangingPunct="1">
              <a:buFontTx/>
              <a:buNone/>
            </a:pPr>
            <a:r>
              <a:rPr lang="nl-NL" sz="2000" dirty="0"/>
              <a:t>vis</a:t>
            </a:r>
          </a:p>
          <a:p>
            <a:pPr eaLnBrk="1" hangingPunct="1">
              <a:buFontTx/>
              <a:buNone/>
            </a:pPr>
            <a:r>
              <a:rPr lang="nl-NL" sz="2000" dirty="0"/>
              <a:t>mis</a:t>
            </a:r>
          </a:p>
          <a:p>
            <a:pPr eaLnBrk="1" hangingPunct="1">
              <a:buFontTx/>
              <a:buNone/>
            </a:pPr>
            <a:r>
              <a:rPr lang="nl-NL" sz="2000" dirty="0"/>
              <a:t>is</a:t>
            </a:r>
          </a:p>
          <a:p>
            <a:pPr eaLnBrk="1" hangingPunct="1">
              <a:buFontTx/>
              <a:buNone/>
            </a:pPr>
            <a:r>
              <a:rPr lang="nl-NL" sz="2000" dirty="0"/>
              <a:t>rik</a:t>
            </a:r>
          </a:p>
          <a:p>
            <a:pPr eaLnBrk="1" hangingPunct="1">
              <a:buFontTx/>
              <a:buNone/>
            </a:pPr>
            <a:r>
              <a:rPr lang="nl-NL" sz="2000" dirty="0"/>
              <a:t>lik</a:t>
            </a:r>
          </a:p>
          <a:p>
            <a:pPr eaLnBrk="1" hangingPunct="1">
              <a:buFontTx/>
              <a:buNone/>
            </a:pPr>
            <a:r>
              <a:rPr lang="nl-NL" sz="2000" dirty="0"/>
              <a:t>dik</a:t>
            </a:r>
          </a:p>
          <a:p>
            <a:pPr eaLnBrk="1" hangingPunct="1">
              <a:buFontTx/>
              <a:buNone/>
            </a:pPr>
            <a:r>
              <a:rPr lang="nl-NL" sz="2000" dirty="0"/>
              <a:t>dit</a:t>
            </a:r>
          </a:p>
          <a:p>
            <a:pPr eaLnBrk="1" hangingPunct="1">
              <a:buFontTx/>
              <a:buNone/>
            </a:pPr>
            <a:r>
              <a:rPr lang="nl-NL" sz="2000" dirty="0"/>
              <a:t>rit</a:t>
            </a:r>
          </a:p>
          <a:p>
            <a:pPr eaLnBrk="1" hangingPunct="1">
              <a:buFontTx/>
              <a:buNone/>
            </a:pPr>
            <a:r>
              <a:rPr lang="nl-NL" sz="2000" dirty="0"/>
              <a:t>tik</a:t>
            </a:r>
          </a:p>
          <a:p>
            <a:pPr eaLnBrk="1" hangingPunct="1">
              <a:buFontTx/>
              <a:buNone/>
            </a:pPr>
            <a:r>
              <a:rPr lang="nl-NL" sz="2000" dirty="0"/>
              <a:t>wil</a:t>
            </a:r>
          </a:p>
          <a:p>
            <a:pPr eaLnBrk="1" hangingPunct="1">
              <a:buFontTx/>
              <a:buNone/>
            </a:pPr>
            <a:r>
              <a:rPr lang="nl-NL" sz="2000" dirty="0"/>
              <a:t>sik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Klankoefeningen /i/ - /ie/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20821" y="1427077"/>
            <a:ext cx="136807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nl-NL" sz="2000" kern="0" dirty="0"/>
              <a:t>bies</a:t>
            </a:r>
          </a:p>
          <a:p>
            <a:pPr eaLnBrk="1" hangingPunct="1">
              <a:buFontTx/>
              <a:buNone/>
            </a:pPr>
            <a:r>
              <a:rPr lang="nl-NL" sz="2000" kern="0" dirty="0"/>
              <a:t>piek</a:t>
            </a:r>
          </a:p>
          <a:p>
            <a:pPr eaLnBrk="1" hangingPunct="1">
              <a:buFontTx/>
              <a:buNone/>
            </a:pPr>
            <a:r>
              <a:rPr lang="nl-NL" sz="2000" kern="0" dirty="0"/>
              <a:t>riep</a:t>
            </a:r>
          </a:p>
          <a:p>
            <a:pPr eaLnBrk="1" hangingPunct="1">
              <a:buFontTx/>
              <a:buNone/>
            </a:pPr>
            <a:r>
              <a:rPr lang="nl-NL" sz="2000" kern="0" dirty="0"/>
              <a:t>liep</a:t>
            </a:r>
          </a:p>
          <a:p>
            <a:pPr eaLnBrk="1" hangingPunct="1">
              <a:buFontTx/>
              <a:buNone/>
            </a:pPr>
            <a:r>
              <a:rPr lang="nl-NL" sz="2000" kern="0" dirty="0"/>
              <a:t>kies</a:t>
            </a:r>
          </a:p>
          <a:p>
            <a:pPr eaLnBrk="1" hangingPunct="1">
              <a:buFontTx/>
              <a:buNone/>
            </a:pPr>
            <a:r>
              <a:rPr lang="nl-NL" sz="2000" kern="0" dirty="0"/>
              <a:t>kier</a:t>
            </a:r>
          </a:p>
          <a:p>
            <a:pPr eaLnBrk="1" hangingPunct="1">
              <a:buFontTx/>
              <a:buNone/>
            </a:pPr>
            <a:r>
              <a:rPr lang="nl-NL" sz="2000" kern="0" dirty="0"/>
              <a:t>mier</a:t>
            </a:r>
          </a:p>
          <a:p>
            <a:pPr eaLnBrk="1" hangingPunct="1">
              <a:buFontTx/>
              <a:buNone/>
            </a:pPr>
            <a:r>
              <a:rPr lang="nl-NL" sz="2000" kern="0" dirty="0"/>
              <a:t>giet</a:t>
            </a:r>
          </a:p>
          <a:p>
            <a:pPr eaLnBrk="1" hangingPunct="1">
              <a:buFontTx/>
              <a:buNone/>
            </a:pPr>
            <a:r>
              <a:rPr lang="nl-NL" sz="2000" kern="0" dirty="0"/>
              <a:t>wiel</a:t>
            </a:r>
          </a:p>
          <a:p>
            <a:pPr eaLnBrk="1" hangingPunct="1">
              <a:buFontTx/>
              <a:buNone/>
            </a:pPr>
            <a:r>
              <a:rPr lang="nl-NL" sz="2000" kern="0" dirty="0"/>
              <a:t>die</a:t>
            </a:r>
          </a:p>
          <a:p>
            <a:pPr eaLnBrk="1" hangingPunct="1">
              <a:buFontTx/>
              <a:buNone/>
            </a:pPr>
            <a:r>
              <a:rPr lang="nl-NL" sz="2000" kern="0" dirty="0"/>
              <a:t>dier</a:t>
            </a:r>
          </a:p>
          <a:p>
            <a:pPr eaLnBrk="1" hangingPunct="1">
              <a:buFontTx/>
              <a:buNone/>
            </a:pPr>
            <a:r>
              <a:rPr lang="nl-NL" sz="2000" kern="0" dirty="0"/>
              <a:t>piet</a:t>
            </a:r>
          </a:p>
          <a:p>
            <a:pPr eaLnBrk="1" hangingPunct="1">
              <a:buFontTx/>
              <a:buNone/>
            </a:pPr>
            <a:r>
              <a:rPr lang="nl-NL" sz="2000" kern="0" dirty="0"/>
              <a:t>wiek</a:t>
            </a:r>
          </a:p>
        </p:txBody>
      </p:sp>
    </p:spTree>
    <p:extLst>
      <p:ext uri="{BB962C8B-B14F-4D97-AF65-F5344CB8AC3E}">
        <p14:creationId xmlns:p14="http://schemas.microsoft.com/office/powerpoint/2010/main" val="27240065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5735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Dag 2</a:t>
            </a:r>
          </a:p>
        </p:txBody>
      </p:sp>
      <p:sp>
        <p:nvSpPr>
          <p:cNvPr id="3686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9208" y="260648"/>
            <a:ext cx="8229600" cy="1143000"/>
          </a:xfrm>
        </p:spPr>
        <p:txBody>
          <a:bodyPr/>
          <a:lstStyle/>
          <a:p>
            <a:r>
              <a:rPr lang="nl-NL" dirty="0"/>
              <a:t> weet je nog?</a:t>
            </a:r>
            <a:br>
              <a:rPr lang="nl-NL" dirty="0"/>
            </a:br>
            <a:r>
              <a:rPr lang="nl-NL" dirty="0"/>
              <a:t>Het verhaal</a:t>
            </a:r>
          </a:p>
        </p:txBody>
      </p:sp>
      <p:sp>
        <p:nvSpPr>
          <p:cNvPr id="4" name="Rechthoek 3"/>
          <p:cNvSpPr/>
          <p:nvPr/>
        </p:nvSpPr>
        <p:spPr>
          <a:xfrm>
            <a:off x="1168357" y="1772816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Wie?</a:t>
            </a:r>
          </a:p>
        </p:txBody>
      </p:sp>
      <p:sp>
        <p:nvSpPr>
          <p:cNvPr id="5" name="Rechthoek 4"/>
          <p:cNvSpPr/>
          <p:nvPr/>
        </p:nvSpPr>
        <p:spPr>
          <a:xfrm>
            <a:off x="2946005" y="1772816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doet?</a:t>
            </a:r>
          </a:p>
        </p:txBody>
      </p:sp>
      <p:sp>
        <p:nvSpPr>
          <p:cNvPr id="6" name="Rechthoek 5"/>
          <p:cNvSpPr/>
          <p:nvPr/>
        </p:nvSpPr>
        <p:spPr>
          <a:xfrm>
            <a:off x="4731153" y="1772816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wat?</a:t>
            </a:r>
          </a:p>
        </p:txBody>
      </p:sp>
      <p:sp>
        <p:nvSpPr>
          <p:cNvPr id="7" name="Rechthoek 6"/>
          <p:cNvSpPr/>
          <p:nvPr/>
        </p:nvSpPr>
        <p:spPr>
          <a:xfrm>
            <a:off x="6540862" y="1772816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waar?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788334" y="4581128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Herhaal de namen van de hoofdpersonen en wijs aan op de WIE kaart</a:t>
            </a:r>
          </a:p>
        </p:txBody>
      </p:sp>
    </p:spTree>
    <p:extLst>
      <p:ext uri="{BB962C8B-B14F-4D97-AF65-F5344CB8AC3E}">
        <p14:creationId xmlns:p14="http://schemas.microsoft.com/office/powerpoint/2010/main" val="2961346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droom</a:t>
            </a:r>
          </a:p>
          <a:p>
            <a:r>
              <a:rPr lang="nl-NL" dirty="0"/>
              <a:t>televisie kijken en naar bed</a:t>
            </a:r>
          </a:p>
          <a:p>
            <a:r>
              <a:rPr lang="nl-NL" dirty="0"/>
              <a:t>de </a:t>
            </a:r>
            <a:r>
              <a:rPr lang="nl-NL" dirty="0" err="1"/>
              <a:t>pyama</a:t>
            </a:r>
            <a:endParaRPr lang="nl-NL" dirty="0"/>
          </a:p>
          <a:p>
            <a:r>
              <a:rPr lang="nl-NL" dirty="0"/>
              <a:t>de tandenborstel</a:t>
            </a:r>
          </a:p>
        </p:txBody>
      </p:sp>
      <p:pic>
        <p:nvPicPr>
          <p:cNvPr id="4" name="Picture 4" descr="129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111491"/>
            <a:ext cx="3214836" cy="3204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7347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1412875"/>
            <a:ext cx="7488238" cy="45370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000" dirty="0"/>
              <a:t>bil</a:t>
            </a:r>
          </a:p>
          <a:p>
            <a:pPr eaLnBrk="1" hangingPunct="1">
              <a:buFontTx/>
              <a:buNone/>
            </a:pPr>
            <a:r>
              <a:rPr lang="nl-NL" sz="2000" dirty="0"/>
              <a:t>pil</a:t>
            </a:r>
          </a:p>
          <a:p>
            <a:pPr eaLnBrk="1" hangingPunct="1">
              <a:buFontTx/>
              <a:buNone/>
            </a:pPr>
            <a:r>
              <a:rPr lang="nl-NL" sz="2000" dirty="0"/>
              <a:t>vis</a:t>
            </a:r>
          </a:p>
          <a:p>
            <a:pPr eaLnBrk="1" hangingPunct="1">
              <a:buFontTx/>
              <a:buNone/>
            </a:pPr>
            <a:r>
              <a:rPr lang="nl-NL" sz="2000" dirty="0"/>
              <a:t>mis</a:t>
            </a:r>
          </a:p>
          <a:p>
            <a:pPr eaLnBrk="1" hangingPunct="1">
              <a:buFontTx/>
              <a:buNone/>
            </a:pPr>
            <a:r>
              <a:rPr lang="nl-NL" sz="2000" dirty="0"/>
              <a:t>is</a:t>
            </a:r>
          </a:p>
          <a:p>
            <a:pPr eaLnBrk="1" hangingPunct="1">
              <a:buFontTx/>
              <a:buNone/>
            </a:pPr>
            <a:r>
              <a:rPr lang="nl-NL" sz="2000" dirty="0"/>
              <a:t>rik</a:t>
            </a:r>
          </a:p>
          <a:p>
            <a:pPr eaLnBrk="1" hangingPunct="1">
              <a:buFontTx/>
              <a:buNone/>
            </a:pPr>
            <a:r>
              <a:rPr lang="nl-NL" sz="2000" dirty="0"/>
              <a:t>lik</a:t>
            </a:r>
          </a:p>
          <a:p>
            <a:pPr eaLnBrk="1" hangingPunct="1">
              <a:buFontTx/>
              <a:buNone/>
            </a:pPr>
            <a:r>
              <a:rPr lang="nl-NL" sz="2000" dirty="0"/>
              <a:t>dik</a:t>
            </a:r>
          </a:p>
          <a:p>
            <a:pPr eaLnBrk="1" hangingPunct="1">
              <a:buFontTx/>
              <a:buNone/>
            </a:pPr>
            <a:r>
              <a:rPr lang="nl-NL" sz="2000" dirty="0"/>
              <a:t>dit</a:t>
            </a:r>
          </a:p>
          <a:p>
            <a:pPr eaLnBrk="1" hangingPunct="1">
              <a:buFontTx/>
              <a:buNone/>
            </a:pPr>
            <a:r>
              <a:rPr lang="nl-NL" sz="2000" dirty="0"/>
              <a:t>rit</a:t>
            </a:r>
          </a:p>
          <a:p>
            <a:pPr eaLnBrk="1" hangingPunct="1">
              <a:buFontTx/>
              <a:buNone/>
            </a:pPr>
            <a:r>
              <a:rPr lang="nl-NL" sz="2000" dirty="0"/>
              <a:t>tik</a:t>
            </a:r>
          </a:p>
          <a:p>
            <a:pPr eaLnBrk="1" hangingPunct="1">
              <a:buFontTx/>
              <a:buNone/>
            </a:pPr>
            <a:r>
              <a:rPr lang="nl-NL" sz="2000" dirty="0"/>
              <a:t>wil</a:t>
            </a:r>
          </a:p>
          <a:p>
            <a:pPr eaLnBrk="1" hangingPunct="1">
              <a:buFontTx/>
              <a:buNone/>
            </a:pPr>
            <a:r>
              <a:rPr lang="nl-NL" sz="2000" dirty="0"/>
              <a:t>sik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Klankoefeningen /i/ - /ie/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1412875"/>
            <a:ext cx="7488238" cy="45370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000" dirty="0"/>
              <a:t>bies</a:t>
            </a:r>
          </a:p>
          <a:p>
            <a:pPr eaLnBrk="1" hangingPunct="1">
              <a:buFontTx/>
              <a:buNone/>
            </a:pPr>
            <a:r>
              <a:rPr lang="nl-NL" sz="2000" dirty="0"/>
              <a:t>piek</a:t>
            </a:r>
          </a:p>
          <a:p>
            <a:pPr eaLnBrk="1" hangingPunct="1">
              <a:buFontTx/>
              <a:buNone/>
            </a:pPr>
            <a:r>
              <a:rPr lang="nl-NL" sz="2000" dirty="0"/>
              <a:t>riep</a:t>
            </a:r>
          </a:p>
          <a:p>
            <a:pPr eaLnBrk="1" hangingPunct="1">
              <a:buFontTx/>
              <a:buNone/>
            </a:pPr>
            <a:r>
              <a:rPr lang="nl-NL" sz="2000" dirty="0"/>
              <a:t>liep</a:t>
            </a:r>
          </a:p>
          <a:p>
            <a:pPr eaLnBrk="1" hangingPunct="1">
              <a:buFontTx/>
              <a:buNone/>
            </a:pPr>
            <a:r>
              <a:rPr lang="nl-NL" sz="2000" dirty="0"/>
              <a:t>kies</a:t>
            </a:r>
          </a:p>
          <a:p>
            <a:pPr eaLnBrk="1" hangingPunct="1">
              <a:buFontTx/>
              <a:buNone/>
            </a:pPr>
            <a:r>
              <a:rPr lang="nl-NL" sz="2000" dirty="0"/>
              <a:t>kier</a:t>
            </a:r>
          </a:p>
          <a:p>
            <a:pPr eaLnBrk="1" hangingPunct="1">
              <a:buFontTx/>
              <a:buNone/>
            </a:pPr>
            <a:r>
              <a:rPr lang="nl-NL" sz="2000" dirty="0"/>
              <a:t>mier</a:t>
            </a:r>
          </a:p>
          <a:p>
            <a:pPr eaLnBrk="1" hangingPunct="1">
              <a:buFontTx/>
              <a:buNone/>
            </a:pPr>
            <a:r>
              <a:rPr lang="nl-NL" sz="2000" dirty="0"/>
              <a:t>giet</a:t>
            </a:r>
          </a:p>
          <a:p>
            <a:pPr eaLnBrk="1" hangingPunct="1">
              <a:buFontTx/>
              <a:buNone/>
            </a:pPr>
            <a:r>
              <a:rPr lang="nl-NL" sz="2000" dirty="0"/>
              <a:t>wiel</a:t>
            </a:r>
          </a:p>
          <a:p>
            <a:pPr eaLnBrk="1" hangingPunct="1">
              <a:buFontTx/>
              <a:buNone/>
            </a:pPr>
            <a:r>
              <a:rPr lang="nl-NL" sz="2000" dirty="0"/>
              <a:t>die</a:t>
            </a:r>
          </a:p>
          <a:p>
            <a:pPr eaLnBrk="1" hangingPunct="1">
              <a:buFontTx/>
              <a:buNone/>
            </a:pPr>
            <a:r>
              <a:rPr lang="nl-NL" sz="2000" dirty="0"/>
              <a:t>dier</a:t>
            </a:r>
          </a:p>
          <a:p>
            <a:pPr eaLnBrk="1" hangingPunct="1">
              <a:buFontTx/>
              <a:buNone/>
            </a:pPr>
            <a:r>
              <a:rPr lang="nl-NL" sz="2000" dirty="0"/>
              <a:t>piet</a:t>
            </a:r>
          </a:p>
          <a:p>
            <a:pPr eaLnBrk="1" hangingPunct="1">
              <a:buFontTx/>
              <a:buNone/>
            </a:pPr>
            <a:r>
              <a:rPr lang="nl-NL" sz="2000" dirty="0"/>
              <a:t>wiek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Klankoefeningen /i/ - /ie/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7891" name="Picture 4" descr="Auto-margot-004-7379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0"/>
            <a:ext cx="7704137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auto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11413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lucifer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8916" name="Picture 4" descr="image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0"/>
            <a:ext cx="6337300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685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trein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9940" name="Picture 4" descr="tre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287338"/>
            <a:ext cx="8029575" cy="491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11413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/>
              <a:t> </a:t>
            </a:r>
            <a:r>
              <a:rPr lang="nl-NL" sz="2800">
                <a:solidFill>
                  <a:srgbClr val="FF0000"/>
                </a:solidFill>
              </a:rPr>
              <a:t>het </a:t>
            </a:r>
            <a:r>
              <a:rPr lang="nl-NL" sz="2800"/>
              <a:t>hout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40964" name="Picture 4" descr="Ho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0"/>
            <a:ext cx="6910387" cy="51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685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fles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076" name="Picture 4" descr="scf640_17_rtv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0"/>
            <a:ext cx="5461000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5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5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27313" y="5661025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plastic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41988" name="Picture 4" descr="plast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260350"/>
            <a:ext cx="5761037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het - dit - dat</a:t>
            </a:r>
          </a:p>
        </p:txBody>
      </p:sp>
      <p:sp>
        <p:nvSpPr>
          <p:cNvPr id="4301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het meisje		het schaap</a:t>
            </a:r>
          </a:p>
          <a:p>
            <a:pPr eaLnBrk="1" hangingPunct="1">
              <a:buFontTx/>
              <a:buNone/>
            </a:pPr>
            <a:endParaRPr lang="nl-NL"/>
          </a:p>
          <a:p>
            <a:pPr eaLnBrk="1" hangingPunct="1">
              <a:buFontTx/>
              <a:buNone/>
            </a:pPr>
            <a:r>
              <a:rPr lang="nl-NL"/>
              <a:t>dit meisje			dit schaap</a:t>
            </a:r>
          </a:p>
          <a:p>
            <a:pPr eaLnBrk="1" hangingPunct="1">
              <a:buFontTx/>
              <a:buNone/>
            </a:pPr>
            <a:endParaRPr lang="nl-NL"/>
          </a:p>
          <a:p>
            <a:pPr eaLnBrk="1" hangingPunct="1">
              <a:buFontTx/>
              <a:buNone/>
            </a:pPr>
            <a:r>
              <a:rPr lang="nl-NL"/>
              <a:t>dat meisje		dat schaap</a:t>
            </a:r>
          </a:p>
        </p:txBody>
      </p:sp>
      <p:pic>
        <p:nvPicPr>
          <p:cNvPr id="43012" name="Picture 7" descr="_mar001mari01ill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2492375"/>
            <a:ext cx="13462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9" descr="cadiz_-_sp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4076700"/>
            <a:ext cx="1252537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de - deze - die </a:t>
            </a:r>
          </a:p>
        </p:txBody>
      </p:sp>
      <p:sp>
        <p:nvSpPr>
          <p:cNvPr id="4403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de jongen				de boom</a:t>
            </a:r>
          </a:p>
          <a:p>
            <a:pPr eaLnBrk="1" hangingPunct="1">
              <a:buFontTx/>
              <a:buNone/>
            </a:pPr>
            <a:endParaRPr lang="nl-NL"/>
          </a:p>
          <a:p>
            <a:pPr eaLnBrk="1" hangingPunct="1">
              <a:buFontTx/>
              <a:buNone/>
            </a:pPr>
            <a:r>
              <a:rPr lang="nl-NL"/>
              <a:t>deze jongen			deze boom</a:t>
            </a:r>
          </a:p>
          <a:p>
            <a:pPr eaLnBrk="1" hangingPunct="1">
              <a:buFontTx/>
              <a:buNone/>
            </a:pPr>
            <a:endParaRPr lang="nl-NL"/>
          </a:p>
          <a:p>
            <a:pPr eaLnBrk="1" hangingPunct="1">
              <a:buFontTx/>
              <a:buNone/>
            </a:pPr>
            <a:r>
              <a:rPr lang="nl-NL"/>
              <a:t>die jongen			die boom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51050" y="5661025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licht - zwaar</a:t>
            </a:r>
          </a:p>
        </p:txBody>
      </p:sp>
      <p:pic>
        <p:nvPicPr>
          <p:cNvPr id="45059" name="Picture 4" descr="plastic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981075"/>
            <a:ext cx="2520950" cy="2005013"/>
          </a:xfrm>
          <a:noFill/>
        </p:spPr>
      </p:pic>
      <p:pic>
        <p:nvPicPr>
          <p:cNvPr id="45060" name="Picture 5" descr="Ho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908050"/>
            <a:ext cx="3094038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11413" y="5661025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meest - minste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46084" name="Picture 4" descr="Teken%20een%20rondje%20om%20de%20meeste%20en%20een%20rechthoek%20om%20de%20mins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0"/>
            <a:ext cx="3919538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4710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auto</a:t>
            </a:r>
          </a:p>
          <a:p>
            <a:pPr>
              <a:buFontTx/>
              <a:buNone/>
            </a:pPr>
            <a:r>
              <a:rPr lang="nl-NL"/>
              <a:t>de lucifer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48131" name="Tijdelijke aanduiding voor inhoud 2"/>
          <p:cNvSpPr>
            <a:spLocks noGrp="1"/>
          </p:cNvSpPr>
          <p:nvPr>
            <p:ph idx="1"/>
          </p:nvPr>
        </p:nvSpPr>
        <p:spPr>
          <a:xfrm>
            <a:off x="395288" y="162877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nl-NL"/>
              <a:t>de auto			de auto’s</a:t>
            </a:r>
          </a:p>
          <a:p>
            <a:pPr>
              <a:buFontTx/>
              <a:buNone/>
            </a:pPr>
            <a:r>
              <a:rPr lang="nl-NL"/>
              <a:t>de lucifer			de lucifers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4915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trein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5017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trein			de treinen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nl-NL" sz="3600" dirty="0"/>
              <a:t>Verkleinwoorden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Wat gaan we doen? Tweetalcoach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In tweetallen: de ene leerling kijkt rond in de klas en noemt iets van hout of plastic met de/</a:t>
            </a:r>
            <a:r>
              <a:rPr lang="nl-NL" dirty="0">
                <a:solidFill>
                  <a:srgbClr val="FF0000"/>
                </a:solidFill>
              </a:rPr>
              <a:t>het </a:t>
            </a:r>
            <a:r>
              <a:rPr lang="nl-NL" dirty="0"/>
              <a:t>ervoor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De ander maakt er een verkleinwoord van met het juiste lidwoord ervoor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Bijv. de tafel  -   </a:t>
            </a:r>
            <a:r>
              <a:rPr lang="nl-NL" dirty="0">
                <a:solidFill>
                  <a:srgbClr val="FF0000"/>
                </a:solidFill>
              </a:rPr>
              <a:t>het </a:t>
            </a:r>
            <a:r>
              <a:rPr lang="nl-NL" dirty="0"/>
              <a:t>tafeltje</a:t>
            </a:r>
          </a:p>
          <a:p>
            <a:pPr marL="0" indent="0">
              <a:buNone/>
            </a:pPr>
            <a:r>
              <a:rPr lang="nl-NL" dirty="0"/>
              <a:t>           de bak   -   </a:t>
            </a:r>
            <a:r>
              <a:rPr lang="nl-NL" dirty="0">
                <a:solidFill>
                  <a:srgbClr val="FF0000"/>
                </a:solidFill>
              </a:rPr>
              <a:t>het</a:t>
            </a:r>
            <a:r>
              <a:rPr lang="nl-NL" dirty="0"/>
              <a:t> bakje</a:t>
            </a:r>
          </a:p>
        </p:txBody>
      </p:sp>
    </p:spTree>
    <p:extLst>
      <p:ext uri="{BB962C8B-B14F-4D97-AF65-F5344CB8AC3E}">
        <p14:creationId xmlns:p14="http://schemas.microsoft.com/office/powerpoint/2010/main" val="1282863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16013" y="386080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/>
              <a:t>de klo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4100" name="Picture 4" descr="kl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0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2268538" y="5734050"/>
            <a:ext cx="43561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nl-NL" sz="2800"/>
              <a:t>de klok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7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5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5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5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 build="p"/>
      <p:bldP spid="155650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42957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Dag 3</a:t>
            </a:r>
          </a:p>
        </p:txBody>
      </p:sp>
      <p:sp>
        <p:nvSpPr>
          <p:cNvPr id="5120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        plastic			      hout</a:t>
            </a:r>
          </a:p>
        </p:txBody>
      </p:sp>
      <p:pic>
        <p:nvPicPr>
          <p:cNvPr id="4" name="Picture 4" descr="plast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72350"/>
            <a:ext cx="2520950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Ho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04" y="1599325"/>
            <a:ext cx="3094038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65948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/>
              <a:t>woord van de dag:    zwemmen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7460878" cy="354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134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klank van de week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nl-NL" dirty="0"/>
              <a:t>i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nl-NL" dirty="0"/>
              <a:t>ie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Rectangle 2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sz="2000" dirty="0"/>
              <a:t>bil			pil</a:t>
            </a:r>
          </a:p>
          <a:p>
            <a:pPr eaLnBrk="1" hangingPunct="1">
              <a:buFontTx/>
              <a:buNone/>
            </a:pPr>
            <a:r>
              <a:rPr lang="nl-NL" sz="2000" dirty="0"/>
              <a:t>vis			mis</a:t>
            </a:r>
          </a:p>
          <a:p>
            <a:pPr eaLnBrk="1" hangingPunct="1">
              <a:buFontTx/>
              <a:buNone/>
            </a:pPr>
            <a:r>
              <a:rPr lang="nl-NL" sz="2000" dirty="0"/>
              <a:t>is			rik</a:t>
            </a:r>
          </a:p>
          <a:p>
            <a:pPr eaLnBrk="1" hangingPunct="1">
              <a:buFontTx/>
              <a:buNone/>
            </a:pPr>
            <a:r>
              <a:rPr lang="nl-NL" sz="2000" dirty="0"/>
              <a:t>lik			dik</a:t>
            </a:r>
          </a:p>
          <a:p>
            <a:pPr eaLnBrk="1" hangingPunct="1">
              <a:buFontTx/>
              <a:buNone/>
            </a:pPr>
            <a:r>
              <a:rPr lang="nl-NL" sz="2000" dirty="0"/>
              <a:t>dit			rit</a:t>
            </a:r>
          </a:p>
          <a:p>
            <a:pPr eaLnBrk="1" hangingPunct="1">
              <a:buFontTx/>
              <a:buNone/>
            </a:pPr>
            <a:r>
              <a:rPr lang="nl-NL" sz="2000" dirty="0"/>
              <a:t>tik			lik</a:t>
            </a:r>
          </a:p>
          <a:p>
            <a:pPr eaLnBrk="1" hangingPunct="1">
              <a:buFontTx/>
              <a:buNone/>
            </a:pPr>
            <a:r>
              <a:rPr lang="nl-NL" sz="2000" dirty="0"/>
              <a:t>wil			sik</a:t>
            </a:r>
          </a:p>
        </p:txBody>
      </p:sp>
    </p:spTree>
    <p:extLst>
      <p:ext uri="{BB962C8B-B14F-4D97-AF65-F5344CB8AC3E}">
        <p14:creationId xmlns:p14="http://schemas.microsoft.com/office/powerpoint/2010/main" val="111441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>
                <a:solidFill>
                  <a:srgbClr val="FF0000"/>
                </a:solidFill>
              </a:rPr>
              <a:t>het </a:t>
            </a:r>
            <a:r>
              <a:rPr lang="nl-NL" sz="2800"/>
              <a:t>badpak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2228" name="Picture 4" descr="badpa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0"/>
            <a:ext cx="532765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de badjuffrouw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3252" name="Picture 4" descr="6710648_67106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0"/>
            <a:ext cx="3738562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de badmeester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4276" name="Picture 4" descr="kl_Badmeester_181107_22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0"/>
            <a:ext cx="72009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kleedhokje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5300" name="Picture 4" descr="Dsc00306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0"/>
            <a:ext cx="7921625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>
                <a:solidFill>
                  <a:srgbClr val="FF0000"/>
                </a:solidFill>
              </a:rPr>
              <a:t>het </a:t>
            </a:r>
            <a:r>
              <a:rPr lang="nl-NL" sz="2800"/>
              <a:t>zwembad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6324" name="Picture 4" descr="zwemb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0"/>
            <a:ext cx="7416800" cy="55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55875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koelkast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124" name="Picture 4" descr="Beko%20koelka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0"/>
            <a:ext cx="5113338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0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de zwembandjes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7348" name="Picture 4" descr="Zwembandj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0"/>
            <a:ext cx="6769100" cy="501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de zwembroek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8372" name="Picture 4" descr="14077-01%20Adri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0"/>
            <a:ext cx="5688013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de zwemles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9396" name="Picture 4" descr="6710648_67106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0"/>
            <a:ext cx="3738562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1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0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drijven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0420" name="Picture 4" descr="100_01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0"/>
            <a:ext cx="6732587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glijden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1444" name="Picture 4" descr="zwembad-berckt-baarlo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0"/>
            <a:ext cx="5364163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2467" name="Tijdelijke aanduiding voor inhoud 3" descr="drijven_zinken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8175" y="0"/>
            <a:ext cx="4875213" cy="5445125"/>
          </a:xfr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627313" y="5732463"/>
            <a:ext cx="43561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nl-NL" sz="2800" kern="0" dirty="0">
                <a:latin typeface="+mn-lt"/>
                <a:cs typeface="+mn-cs"/>
              </a:rPr>
              <a:t>zinken - drijven</a:t>
            </a:r>
          </a:p>
        </p:txBody>
      </p:sp>
      <p:cxnSp>
        <p:nvCxnSpPr>
          <p:cNvPr id="62469" name="Rechte verbindingslijn met pijl 6"/>
          <p:cNvCxnSpPr>
            <a:cxnSpLocks noChangeShapeType="1"/>
          </p:cNvCxnSpPr>
          <p:nvPr/>
        </p:nvCxnSpPr>
        <p:spPr bwMode="auto">
          <a:xfrm rot="5400000" flipH="1" flipV="1">
            <a:off x="2915444" y="4725194"/>
            <a:ext cx="1584325" cy="5762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2470" name="Rechte verbindingslijn met pijl 8"/>
          <p:cNvCxnSpPr>
            <a:cxnSpLocks noChangeShapeType="1"/>
          </p:cNvCxnSpPr>
          <p:nvPr/>
        </p:nvCxnSpPr>
        <p:spPr bwMode="auto">
          <a:xfrm rot="16200000" flipV="1">
            <a:off x="2483644" y="3790156"/>
            <a:ext cx="3816350" cy="5032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zwemmen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3492" name="Picture 4" descr="zwemm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287338"/>
            <a:ext cx="7156450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de zwemband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4516" name="Picture 5" descr="daphne_zwemb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88913"/>
            <a:ext cx="4462463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bang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5540" name="Picture 4" descr="pietje_ba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0"/>
            <a:ext cx="4492625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raar</a:t>
            </a:r>
          </a:p>
        </p:txBody>
      </p:sp>
      <p:sp>
        <p:nvSpPr>
          <p:cNvPr id="6656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6564" name="Picture 7" descr="raar_ding_dam_wolfgangjost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0"/>
            <a:ext cx="76200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39975" y="5661025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melk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148" name="Picture 4" descr="mel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0"/>
            <a:ext cx="32639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snel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7588" name="Picture 4" descr="snel-t122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88913"/>
            <a:ext cx="63373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6861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het badpak</a:t>
            </a:r>
          </a:p>
          <a:p>
            <a:pPr>
              <a:buFontTx/>
              <a:buNone/>
            </a:pPr>
            <a:r>
              <a:rPr lang="nl-NL"/>
              <a:t>het zwembad</a:t>
            </a:r>
          </a:p>
          <a:p>
            <a:pPr>
              <a:buFontTx/>
              <a:buNone/>
            </a:pPr>
            <a:r>
              <a:rPr lang="nl-NL"/>
              <a:t>de zwemband</a:t>
            </a:r>
          </a:p>
          <a:p>
            <a:pPr>
              <a:buFontTx/>
              <a:buNone/>
            </a:pPr>
            <a:r>
              <a:rPr lang="nl-NL"/>
              <a:t>de zwembroeken</a:t>
            </a:r>
          </a:p>
          <a:p>
            <a:pPr>
              <a:buFontTx/>
              <a:buNone/>
            </a:pPr>
            <a:r>
              <a:rPr lang="nl-NL"/>
              <a:t>de zwemles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6963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het badpak			de badpakken</a:t>
            </a:r>
          </a:p>
          <a:p>
            <a:pPr>
              <a:buFontTx/>
              <a:buNone/>
            </a:pPr>
            <a:r>
              <a:rPr lang="nl-NL"/>
              <a:t>het zwembad			de zwembaden</a:t>
            </a:r>
          </a:p>
          <a:p>
            <a:pPr>
              <a:buFontTx/>
              <a:buNone/>
            </a:pPr>
            <a:r>
              <a:rPr lang="nl-NL"/>
              <a:t>de zwemband			de zwembanden</a:t>
            </a:r>
          </a:p>
          <a:p>
            <a:pPr>
              <a:buFontTx/>
              <a:buNone/>
            </a:pPr>
            <a:r>
              <a:rPr lang="nl-NL"/>
              <a:t>de zwembroek			de zwembroeken</a:t>
            </a:r>
          </a:p>
          <a:p>
            <a:pPr>
              <a:buFontTx/>
              <a:buNone/>
            </a:pPr>
            <a:r>
              <a:rPr lang="nl-NL"/>
              <a:t>de zwemles			de zwemlessen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7065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het kleedhokje</a:t>
            </a:r>
          </a:p>
          <a:p>
            <a:pPr>
              <a:buFontTx/>
              <a:buNone/>
            </a:pPr>
            <a:r>
              <a:rPr lang="nl-NL"/>
              <a:t>het zwembandje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7168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het kleedhokje			de kleedhokjes</a:t>
            </a:r>
          </a:p>
          <a:p>
            <a:pPr>
              <a:buFontTx/>
              <a:buNone/>
            </a:pPr>
            <a:r>
              <a:rPr lang="nl-NL"/>
              <a:t>het zwembandje		de zwembandjes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1412875"/>
            <a:ext cx="7488238" cy="45370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000"/>
              <a:t>bil</a:t>
            </a:r>
          </a:p>
          <a:p>
            <a:pPr eaLnBrk="1" hangingPunct="1">
              <a:buFontTx/>
              <a:buNone/>
            </a:pPr>
            <a:r>
              <a:rPr lang="nl-NL" sz="2000"/>
              <a:t>pil</a:t>
            </a:r>
          </a:p>
          <a:p>
            <a:pPr eaLnBrk="1" hangingPunct="1">
              <a:buFontTx/>
              <a:buNone/>
            </a:pPr>
            <a:r>
              <a:rPr lang="nl-NL" sz="2000"/>
              <a:t>vis</a:t>
            </a:r>
          </a:p>
          <a:p>
            <a:pPr eaLnBrk="1" hangingPunct="1">
              <a:buFontTx/>
              <a:buNone/>
            </a:pPr>
            <a:r>
              <a:rPr lang="nl-NL" sz="2000"/>
              <a:t>mis</a:t>
            </a:r>
          </a:p>
          <a:p>
            <a:pPr eaLnBrk="1" hangingPunct="1">
              <a:buFontTx/>
              <a:buNone/>
            </a:pPr>
            <a:r>
              <a:rPr lang="nl-NL" sz="2000"/>
              <a:t>is</a:t>
            </a:r>
          </a:p>
          <a:p>
            <a:pPr eaLnBrk="1" hangingPunct="1">
              <a:buFontTx/>
              <a:buNone/>
            </a:pPr>
            <a:r>
              <a:rPr lang="nl-NL" sz="2000"/>
              <a:t>rik</a:t>
            </a:r>
          </a:p>
          <a:p>
            <a:pPr eaLnBrk="1" hangingPunct="1">
              <a:buFontTx/>
              <a:buNone/>
            </a:pPr>
            <a:r>
              <a:rPr lang="nl-NL" sz="2000"/>
              <a:t>lik</a:t>
            </a:r>
          </a:p>
          <a:p>
            <a:pPr eaLnBrk="1" hangingPunct="1">
              <a:buFontTx/>
              <a:buNone/>
            </a:pPr>
            <a:r>
              <a:rPr lang="nl-NL" sz="2000"/>
              <a:t>dik</a:t>
            </a:r>
          </a:p>
          <a:p>
            <a:pPr eaLnBrk="1" hangingPunct="1">
              <a:buFontTx/>
              <a:buNone/>
            </a:pPr>
            <a:r>
              <a:rPr lang="nl-NL" sz="2000"/>
              <a:t>dit</a:t>
            </a:r>
          </a:p>
          <a:p>
            <a:pPr eaLnBrk="1" hangingPunct="1">
              <a:buFontTx/>
              <a:buNone/>
            </a:pPr>
            <a:r>
              <a:rPr lang="nl-NL" sz="2000"/>
              <a:t>rit</a:t>
            </a:r>
          </a:p>
          <a:p>
            <a:pPr eaLnBrk="1" hangingPunct="1">
              <a:buFontTx/>
              <a:buNone/>
            </a:pPr>
            <a:r>
              <a:rPr lang="nl-NL" sz="2000"/>
              <a:t>tik</a:t>
            </a:r>
          </a:p>
          <a:p>
            <a:pPr eaLnBrk="1" hangingPunct="1">
              <a:buFontTx/>
              <a:buNone/>
            </a:pPr>
            <a:r>
              <a:rPr lang="nl-NL" sz="2000"/>
              <a:t>wil</a:t>
            </a:r>
          </a:p>
          <a:p>
            <a:pPr eaLnBrk="1" hangingPunct="1">
              <a:buFontTx/>
              <a:buNone/>
            </a:pPr>
            <a:r>
              <a:rPr lang="nl-NL" sz="2000"/>
              <a:t>sik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Klankoefeningen /i/ - /ie/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1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1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1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1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19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9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19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19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19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19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19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19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19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19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19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19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19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19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1412875"/>
            <a:ext cx="7488238" cy="45370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000"/>
              <a:t>bies</a:t>
            </a:r>
          </a:p>
          <a:p>
            <a:pPr eaLnBrk="1" hangingPunct="1">
              <a:buFontTx/>
              <a:buNone/>
            </a:pPr>
            <a:r>
              <a:rPr lang="nl-NL" sz="2000"/>
              <a:t>piek</a:t>
            </a:r>
          </a:p>
          <a:p>
            <a:pPr eaLnBrk="1" hangingPunct="1">
              <a:buFontTx/>
              <a:buNone/>
            </a:pPr>
            <a:r>
              <a:rPr lang="nl-NL" sz="2000"/>
              <a:t>riep</a:t>
            </a:r>
          </a:p>
          <a:p>
            <a:pPr eaLnBrk="1" hangingPunct="1">
              <a:buFontTx/>
              <a:buNone/>
            </a:pPr>
            <a:r>
              <a:rPr lang="nl-NL" sz="2000"/>
              <a:t>liep</a:t>
            </a:r>
          </a:p>
          <a:p>
            <a:pPr eaLnBrk="1" hangingPunct="1">
              <a:buFontTx/>
              <a:buNone/>
            </a:pPr>
            <a:r>
              <a:rPr lang="nl-NL" sz="2000"/>
              <a:t>kies</a:t>
            </a:r>
          </a:p>
          <a:p>
            <a:pPr eaLnBrk="1" hangingPunct="1">
              <a:buFontTx/>
              <a:buNone/>
            </a:pPr>
            <a:r>
              <a:rPr lang="nl-NL" sz="2000"/>
              <a:t>kier</a:t>
            </a:r>
          </a:p>
          <a:p>
            <a:pPr eaLnBrk="1" hangingPunct="1">
              <a:buFontTx/>
              <a:buNone/>
            </a:pPr>
            <a:r>
              <a:rPr lang="nl-NL" sz="2000"/>
              <a:t>mier</a:t>
            </a:r>
          </a:p>
          <a:p>
            <a:pPr eaLnBrk="1" hangingPunct="1">
              <a:buFontTx/>
              <a:buNone/>
            </a:pPr>
            <a:r>
              <a:rPr lang="nl-NL" sz="2000"/>
              <a:t>giet</a:t>
            </a:r>
          </a:p>
          <a:p>
            <a:pPr eaLnBrk="1" hangingPunct="1">
              <a:buFontTx/>
              <a:buNone/>
            </a:pPr>
            <a:r>
              <a:rPr lang="nl-NL" sz="2000"/>
              <a:t>wiel</a:t>
            </a:r>
          </a:p>
          <a:p>
            <a:pPr eaLnBrk="1" hangingPunct="1">
              <a:buFontTx/>
              <a:buNone/>
            </a:pPr>
            <a:r>
              <a:rPr lang="nl-NL" sz="2000"/>
              <a:t>die</a:t>
            </a:r>
          </a:p>
          <a:p>
            <a:pPr eaLnBrk="1" hangingPunct="1">
              <a:buFontTx/>
              <a:buNone/>
            </a:pPr>
            <a:r>
              <a:rPr lang="nl-NL" sz="2000"/>
              <a:t>dier</a:t>
            </a:r>
          </a:p>
          <a:p>
            <a:pPr eaLnBrk="1" hangingPunct="1">
              <a:buFontTx/>
              <a:buNone/>
            </a:pPr>
            <a:r>
              <a:rPr lang="nl-NL" sz="2000"/>
              <a:t>piet</a:t>
            </a:r>
          </a:p>
          <a:p>
            <a:pPr eaLnBrk="1" hangingPunct="1">
              <a:buFontTx/>
              <a:buNone/>
            </a:pPr>
            <a:r>
              <a:rPr lang="nl-NL" sz="2000"/>
              <a:t>wiek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Klankoefeningen /i/ - /ie/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1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1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1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1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19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9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19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19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19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19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19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19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19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19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19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19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19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19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/>
          <a:lstStyle/>
          <a:p>
            <a:r>
              <a:rPr lang="nl-NL" dirty="0"/>
              <a:t> </a:t>
            </a:r>
            <a:br>
              <a:rPr lang="nl-NL" dirty="0"/>
            </a:br>
            <a:br>
              <a:rPr lang="nl-NL" dirty="0"/>
            </a:br>
            <a:r>
              <a:rPr lang="nl-NL" dirty="0"/>
              <a:t>Het verhaal</a:t>
            </a:r>
          </a:p>
        </p:txBody>
      </p:sp>
      <p:sp>
        <p:nvSpPr>
          <p:cNvPr id="4" name="Rechthoek 3"/>
          <p:cNvSpPr/>
          <p:nvPr/>
        </p:nvSpPr>
        <p:spPr>
          <a:xfrm>
            <a:off x="900646" y="3717032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2660261" y="3717032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4430272" y="3717032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6200283" y="3726035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839655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76064"/>
          </a:xfrm>
        </p:spPr>
        <p:txBody>
          <a:bodyPr/>
          <a:lstStyle/>
          <a:p>
            <a:r>
              <a:rPr lang="nl-NL" sz="3600" dirty="0"/>
              <a:t>Goede zinnen maken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l-NL" u="sng" dirty="0"/>
              <a:t>Wat gaan we doen? Drietal coach</a:t>
            </a:r>
          </a:p>
          <a:p>
            <a:r>
              <a:rPr lang="nl-NL" dirty="0"/>
              <a:t>De leerlingen gaan in groepjes van 3 zinnen maken bij de praatplaat van het zwembad op het </a:t>
            </a:r>
            <a:r>
              <a:rPr lang="nl-NL" dirty="0" err="1"/>
              <a:t>digibord</a:t>
            </a:r>
            <a:r>
              <a:rPr lang="nl-NL" dirty="0"/>
              <a:t> </a:t>
            </a:r>
          </a:p>
          <a:p>
            <a:r>
              <a:rPr lang="nl-NL" dirty="0"/>
              <a:t>De eerste leerling wijst aan op de plaat, de tweede maakt een zin, de derde coacht en corrigeert als het nodig is</a:t>
            </a:r>
          </a:p>
        </p:txBody>
      </p:sp>
    </p:spTree>
    <p:extLst>
      <p:ext uri="{BB962C8B-B14F-4D97-AF65-F5344CB8AC3E}">
        <p14:creationId xmlns:p14="http://schemas.microsoft.com/office/powerpoint/2010/main" val="419523216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0850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685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pyama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172" name="Picture 4" descr="ellaballerina-pyama-av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0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dag 4</a:t>
            </a:r>
          </a:p>
        </p:txBody>
      </p:sp>
      <p:sp>
        <p:nvSpPr>
          <p:cNvPr id="7270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9208" y="260648"/>
            <a:ext cx="8229600" cy="1143000"/>
          </a:xfrm>
        </p:spPr>
        <p:txBody>
          <a:bodyPr/>
          <a:lstStyle/>
          <a:p>
            <a:r>
              <a:rPr lang="nl-NL" dirty="0"/>
              <a:t> weet je nog?</a:t>
            </a:r>
            <a:br>
              <a:rPr lang="nl-NL" dirty="0"/>
            </a:br>
            <a:r>
              <a:rPr lang="nl-NL" dirty="0"/>
              <a:t>Het verhaal</a:t>
            </a:r>
          </a:p>
        </p:txBody>
      </p:sp>
      <p:sp>
        <p:nvSpPr>
          <p:cNvPr id="4" name="Rechthoek 3"/>
          <p:cNvSpPr/>
          <p:nvPr/>
        </p:nvSpPr>
        <p:spPr>
          <a:xfrm>
            <a:off x="1168357" y="1772816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Wie?</a:t>
            </a:r>
          </a:p>
        </p:txBody>
      </p:sp>
      <p:sp>
        <p:nvSpPr>
          <p:cNvPr id="5" name="Rechthoek 4"/>
          <p:cNvSpPr/>
          <p:nvPr/>
        </p:nvSpPr>
        <p:spPr>
          <a:xfrm>
            <a:off x="2946005" y="1772816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doet?</a:t>
            </a:r>
          </a:p>
        </p:txBody>
      </p:sp>
      <p:sp>
        <p:nvSpPr>
          <p:cNvPr id="6" name="Rechthoek 5"/>
          <p:cNvSpPr/>
          <p:nvPr/>
        </p:nvSpPr>
        <p:spPr>
          <a:xfrm>
            <a:off x="4731153" y="1772816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wat?</a:t>
            </a:r>
          </a:p>
        </p:txBody>
      </p:sp>
      <p:sp>
        <p:nvSpPr>
          <p:cNvPr id="7" name="Rechthoek 6"/>
          <p:cNvSpPr/>
          <p:nvPr/>
        </p:nvSpPr>
        <p:spPr>
          <a:xfrm>
            <a:off x="6540862" y="1772816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waar?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788334" y="4581128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Herhaal de namen van de hoofdpersonen en wijs aan op de WIE kaart</a:t>
            </a:r>
          </a:p>
        </p:txBody>
      </p:sp>
    </p:spTree>
    <p:extLst>
      <p:ext uri="{BB962C8B-B14F-4D97-AF65-F5344CB8AC3E}">
        <p14:creationId xmlns:p14="http://schemas.microsoft.com/office/powerpoint/2010/main" val="240991023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zwemmen</a:t>
            </a:r>
          </a:p>
          <a:p>
            <a:r>
              <a:rPr lang="nl-NL" dirty="0"/>
              <a:t>de badjuffrouw</a:t>
            </a:r>
          </a:p>
          <a:p>
            <a:r>
              <a:rPr lang="nl-NL" dirty="0"/>
              <a:t>het kleedhokje</a:t>
            </a:r>
          </a:p>
          <a:p>
            <a:r>
              <a:rPr lang="nl-NL" dirty="0"/>
              <a:t>de zwemles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717032"/>
            <a:ext cx="424847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8470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  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/>
              <a:t> Woord van de dag:   </a:t>
            </a:r>
            <a:r>
              <a:rPr lang="nl-NL" dirty="0">
                <a:solidFill>
                  <a:srgbClr val="FF0000"/>
                </a:solidFill>
              </a:rPr>
              <a:t>het</a:t>
            </a:r>
            <a:r>
              <a:rPr lang="nl-NL" dirty="0"/>
              <a:t> vervoer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49689"/>
            <a:ext cx="5907924" cy="413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786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de auto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3732" name="Picture 4" descr="Auto-margot-004-7379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0"/>
            <a:ext cx="6886575" cy="516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de bus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4756" name="Picture 4" descr="als-beste-uit-de-bus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0"/>
            <a:ext cx="5715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de fiets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5780" name="Picture 4" descr="fie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0"/>
            <a:ext cx="5715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de fietstaxi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6804" name="Picture 4" descr="090114_090114_vakantiebeurs_neckermann_fietstax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0"/>
            <a:ext cx="6192838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4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de metro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7828" name="Picture 4" descr="met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0"/>
            <a:ext cx="755967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1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de metrohalte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8852" name="Picture 4" descr="metro_hal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0"/>
            <a:ext cx="72009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0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 build="p"/>
    </p:bld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6958</TotalTime>
  <Words>995</Words>
  <Application>Microsoft Office PowerPoint</Application>
  <PresentationFormat>Diavoorstelling (4:3)</PresentationFormat>
  <Paragraphs>470</Paragraphs>
  <Slides>146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146</vt:i4>
      </vt:variant>
    </vt:vector>
  </HeadingPairs>
  <TitlesOfParts>
    <vt:vector size="149" baseType="lpstr">
      <vt:lpstr>Arial</vt:lpstr>
      <vt:lpstr>Calibri</vt:lpstr>
      <vt:lpstr>Standaardontwerp</vt:lpstr>
      <vt:lpstr>Mondeling  Nederlands</vt:lpstr>
      <vt:lpstr>Weet je nog?</vt:lpstr>
      <vt:lpstr>PowerPoint-presentatie</vt:lpstr>
      <vt:lpstr>Klankoefeningen /i/ - /ie/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zo meteen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meervoud</vt:lpstr>
      <vt:lpstr>meervoud</vt:lpstr>
      <vt:lpstr>meervoud</vt:lpstr>
      <vt:lpstr>meervoud</vt:lpstr>
      <vt:lpstr>   Het verhaal</vt:lpstr>
      <vt:lpstr>Werkwoorden tegenw.tijd</vt:lpstr>
      <vt:lpstr>Wat hebben wij geleerd?</vt:lpstr>
      <vt:lpstr>Dag 2</vt:lpstr>
      <vt:lpstr> weet je nog? Het verhaal</vt:lpstr>
      <vt:lpstr>weet je nog?</vt:lpstr>
      <vt:lpstr>Klankoefeningen /i/ - /ie/</vt:lpstr>
      <vt:lpstr>Klankoefeningen /i/ - /ie/</vt:lpstr>
      <vt:lpstr>PowerPoint-presentatie</vt:lpstr>
      <vt:lpstr>PowerPoint-presentatie</vt:lpstr>
      <vt:lpstr>PowerPoint-presentatie</vt:lpstr>
      <vt:lpstr>PowerPoint-presentatie</vt:lpstr>
      <vt:lpstr>PowerPoint-presentatie</vt:lpstr>
      <vt:lpstr>het - dit - dat</vt:lpstr>
      <vt:lpstr>de - deze - die </vt:lpstr>
      <vt:lpstr>PowerPoint-presentatie</vt:lpstr>
      <vt:lpstr>PowerPoint-presentatie</vt:lpstr>
      <vt:lpstr>meervoud</vt:lpstr>
      <vt:lpstr>meervoud</vt:lpstr>
      <vt:lpstr>meervoud</vt:lpstr>
      <vt:lpstr>meervoud</vt:lpstr>
      <vt:lpstr>Verkleinwoorden</vt:lpstr>
      <vt:lpstr>Wat hebben wij geleerd?</vt:lpstr>
      <vt:lpstr>Dag 3</vt:lpstr>
      <vt:lpstr>weet je nog?</vt:lpstr>
      <vt:lpstr>PowerPoint-presentatie</vt:lpstr>
      <vt:lpstr>klank van de week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meervoud</vt:lpstr>
      <vt:lpstr>meervoud</vt:lpstr>
      <vt:lpstr>Meervoud</vt:lpstr>
      <vt:lpstr>Meervoud</vt:lpstr>
      <vt:lpstr>Klankoefeningen /i/ - /ie/</vt:lpstr>
      <vt:lpstr>Klankoefeningen /i/ - /ie/</vt:lpstr>
      <vt:lpstr>   Het verhaal</vt:lpstr>
      <vt:lpstr>Goede zinnen maken</vt:lpstr>
      <vt:lpstr>Wat hebben wij geleerd?</vt:lpstr>
      <vt:lpstr>dag 4</vt:lpstr>
      <vt:lpstr> weet je nog? Het verhaal</vt:lpstr>
      <vt:lpstr>Weet je nog?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     Om informatie vragen    Weet jij wat dit is?</vt:lpstr>
      <vt:lpstr>meervoud</vt:lpstr>
      <vt:lpstr>meervoud</vt:lpstr>
      <vt:lpstr>meervoud</vt:lpstr>
      <vt:lpstr>meervoud</vt:lpstr>
      <vt:lpstr>Klankoefeningen /i/ - /ie/</vt:lpstr>
      <vt:lpstr>Klankoefeningen /i/ - /ie/</vt:lpstr>
      <vt:lpstr>Persoonsaanduidende woorden</vt:lpstr>
      <vt:lpstr>Wat hebben wij geleerd?</vt:lpstr>
      <vt:lpstr>Dag 5</vt:lpstr>
      <vt:lpstr>weet je nog?</vt:lpstr>
      <vt:lpstr>PowerPoint-presentatie</vt:lpstr>
      <vt:lpstr>Klankoefeningen /i/ - /ie/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overleggen</vt:lpstr>
      <vt:lpstr>waarschuwen</vt:lpstr>
      <vt:lpstr>meervoud</vt:lpstr>
      <vt:lpstr>meervoud</vt:lpstr>
      <vt:lpstr>Persoons aanduidende woorden</vt:lpstr>
      <vt:lpstr>Wat hebben wij geleerd?</vt:lpstr>
    </vt:vector>
  </TitlesOfParts>
  <Company>Zaan Primair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kernleerkracht</dc:creator>
  <cp:lastModifiedBy>aurora smit</cp:lastModifiedBy>
  <cp:revision>97</cp:revision>
  <dcterms:created xsi:type="dcterms:W3CDTF">2009-11-12T12:07:49Z</dcterms:created>
  <dcterms:modified xsi:type="dcterms:W3CDTF">2016-06-26T21:28:03Z</dcterms:modified>
</cp:coreProperties>
</file>